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Lst>
  <p:sldSz cy="5143500" cx="9144000"/>
  <p:notesSz cx="6858000" cy="9144000"/>
  <p:embeddedFontLst>
    <p:embeddedFont>
      <p:font typeface="Montserrat"/>
      <p:regular r:id="rId107"/>
      <p:bold r:id="rId108"/>
      <p:italic r:id="rId109"/>
      <p:boldItalic r:id="rId110"/>
    </p:embeddedFont>
    <p:embeddedFont>
      <p:font typeface="Lato"/>
      <p:regular r:id="rId111"/>
      <p:bold r:id="rId112"/>
      <p:italic r:id="rId113"/>
      <p:boldItalic r:id="rId114"/>
    </p:embeddedFont>
    <p:embeddedFont>
      <p:font typeface="Turret Road"/>
      <p:regular r:id="rId115"/>
      <p:bold r:id="rId116"/>
    </p:embeddedFont>
    <p:embeddedFont>
      <p:font typeface="Comfortaa"/>
      <p:regular r:id="rId117"/>
      <p:bold r:id="rId1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font" Target="fonts/Montserrat-regular.fntdata"/><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font" Target="fonts/Montserrat-italic.fntdata"/><Relationship Id="rId108" Type="http://schemas.openxmlformats.org/officeDocument/2006/relationships/font" Target="fonts/Montserrat-bold.fntdata"/><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Comfortaa-bold.fntdata"/><Relationship Id="rId117" Type="http://schemas.openxmlformats.org/officeDocument/2006/relationships/font" Target="fonts/Comfortaa-regular.fntdata"/><Relationship Id="rId116" Type="http://schemas.openxmlformats.org/officeDocument/2006/relationships/font" Target="fonts/TurretRoad-bold.fntdata"/><Relationship Id="rId115" Type="http://schemas.openxmlformats.org/officeDocument/2006/relationships/font" Target="fonts/TurretRoad-regular.fntdata"/><Relationship Id="rId15" Type="http://schemas.openxmlformats.org/officeDocument/2006/relationships/slide" Target="slides/slide10.xml"/><Relationship Id="rId110" Type="http://schemas.openxmlformats.org/officeDocument/2006/relationships/font" Target="fonts/Montserrat-boldItalic.fntdata"/><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font" Target="fonts/Lato-boldItalic.fntdata"/><Relationship Id="rId18" Type="http://schemas.openxmlformats.org/officeDocument/2006/relationships/slide" Target="slides/slide13.xml"/><Relationship Id="rId113" Type="http://schemas.openxmlformats.org/officeDocument/2006/relationships/font" Target="fonts/Lato-italic.fntdata"/><Relationship Id="rId112" Type="http://schemas.openxmlformats.org/officeDocument/2006/relationships/font" Target="fonts/Lato-bold.fntdata"/><Relationship Id="rId111" Type="http://schemas.openxmlformats.org/officeDocument/2006/relationships/font" Target="fonts/Lato-regular.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ock.adobe.com/images/mountaineers-help-each-other-to-reach-the-summit/254270160?prev_url=detai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mrventures.net/get-into-gamedev" TargetMode="External"/><Relationship Id="rId3" Type="http://schemas.openxmlformats.org/officeDocument/2006/relationships/hyperlink" Target="https://www.istockphoto.com/vector/red-arrow-icon-on-white-background-flat-style-arrow-icon-for-your-web-site-design-gm1135222849-301926076"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ri.net/about-us/142-foundational-documents/788-demri-roadmap"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ri.net/about-us/142-foundational-documents/788-demri-roadmap"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amy.com/stock-photo-poker-chip-collection-stacked-76830486.html"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amy.com/stock-photo-poker-chip-collection-stacked-76830486.html" TargetMode="External"/><Relationship Id="rId3" Type="http://schemas.openxmlformats.org/officeDocument/2006/relationships/hyperlink" Target="https://oag.ca.gov/sites/default/files/career-job-vacancies-img.jpg" TargetMode="External"/><Relationship Id="rId4" Type="http://schemas.openxmlformats.org/officeDocument/2006/relationships/hyperlink" Target="https://cdn2.vectorstock.com/i/1000x1000/13/71/job-interview-young-cartoon-woman-candidate-vector-19921371.jp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ddit.com/r/dataisbeautiful/comments/1cgjkhk/job_hunting_in_the_game_industry_18_months_apart/"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rtificialpaintings.com/wp-content/uploads/2024/06/1823_Exploring_Abstract_Art_in_Video_Games.webp"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stockphoto.com/illustrations/excited-inventor" TargetMode="External"/><Relationship Id="rId3" Type="http://schemas.openxmlformats.org/officeDocument/2006/relationships/hyperlink" Target="https://st2.depositphotos.com/5794592/8917/v/450/depositphotos_89170040-stock-illustration-busy-business-people-working-hard.jpg"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istockphoto.com/illustrations/excited-inventor" TargetMode="External"/><Relationship Id="rId3" Type="http://schemas.openxmlformats.org/officeDocument/2006/relationships/hyperlink" Target="https://st2.depositphotos.com/5794592/8917/v/450/depositphotos_89170040-stock-illustration-busy-business-people-working-hard.jpg"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a.istockphoto.com/id/1128662901/photo/businessman-chooses-the-path-strategy.jpg?s=612x612&amp;w=0&amp;k=20&amp;c=8Rzgwa45s9NdlRwVnMGT7_1DgdcSXvyUjE58J2m9XXE="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a.istockphoto.com/id/1128662901/photo/businessman-chooses-the-path-strategy.jpg?s=612x612&amp;w=0&amp;k=20&amp;c=8Rzgwa45s9NdlRwVnMGT7_1DgdcSXvyUjE58J2m9XXE=" TargetMode="External"/><Relationship Id="rId3" Type="http://schemas.openxmlformats.org/officeDocument/2006/relationships/hyperlink" Target="https://encrypted-tbn0.gstatic.com/images?q=tbn:ANd9GcT-iK1DYP6sjufqLpcXO14t7MHbzpd7kF_fLQ&amp;s"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a.istockphoto.com/id/1128662901/photo/businessman-chooses-the-path-strategy.jpg?s=612x612&amp;w=0&amp;k=20&amp;c=8Rzgwa45s9NdlRwVnMGT7_1DgdcSXvyUjE58J2m9XXE=" TargetMode="External"/><Relationship Id="rId3" Type="http://schemas.openxmlformats.org/officeDocument/2006/relationships/hyperlink" Target="https://encrypted-tbn0.gstatic.com/images?q=tbn:ANd9GcT-iK1DYP6sjufqLpcXO14t7MHbzpd7kF_fLQ&amp;s"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crypted-tbn0.gstatic.com/images?q=tbn:ANd9GcT-iK1DYP6sjufqLpcXO14t7MHbzpd7kF_fLQ&amp;s"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crypted-tbn0.gstatic.com/images?q=tbn:ANd9GcT-iK1DYP6sjufqLpcXO14t7MHbzpd7kF_fLQ&amp;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crypted-tbn0.gstatic.com/images?q=tbn:ANd9GcT-iK1DYP6sjufqLpcXO14t7MHbzpd7kF_fLQ&amp;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a.victorinox.com/transform/33f2faec-362b-4f91-b657-a12f000daf96/SAK_1_7775_T__S1-tif?io=transform%3Abackground%2Ccolor%3AF0F0F0&amp;io=transform%3Afit%2Cwidth%3A900%2Cheight%3A650&amp;quality=80"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media-amazon.com/images/I/91N0+7+LXcL.jpg"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crypted-tbn0.gstatic.com/images?q=tbn:ANd9GcT-iK1DYP6sjufqLpcXO14t7MHbzpd7kF_fLQ&amp;s"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xample.net/media/tikz/examples/PNG/rgb-triangle.png"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xample.net/media/tikz/examples/PNG/rgb-triangle.png"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xample.net/media/tikz/examples/PNG/rgb-triangle.png"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xample.net/media/tikz/examples/PNG/rgb-triangle.png"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crypted-tbn0.gstatic.com/images?q=tbn:ANd9GcT-iK1DYP6sjufqLpcXO14t7MHbzpd7kF_fLQ&amp;s"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a.istockphoto.com/id/487829005/photo/big-and-small-door.jpg?s=612x612&amp;w=0&amp;k=20&amp;c=cu4gYk0Qoy3wqQOK_DQVrnBgaA2j5VJ2nqSZ5ll_dME="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eview.redd.it/w5f7stxpmij41.jpg?width=786&amp;format=pjpg&amp;auto=webp&amp;s=1510fb058d50eca5067d5b555a81d5fd5054225e"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blogger.googleusercontent.com/img/b/R29vZ2xl/AVvXsEgrrGPfrSzpzX2ZIiyUwvP6yQApcFfOWk-b8E98HP2jJO50Qdwn7RXJwSdpVOZuT6lROZpsVtqJkEsQARZqDqFGumqyBKyAO9fOxpJEeHkPj6WBYeuHgkc-Rt77Hsr2ZZFFNgCihPoyWy0D/s1600/fun_questions_to_ask_your_friends.jpg"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blogger.googleusercontent.com/img/b/R29vZ2xl/AVvXsEgrrGPfrSzpzX2ZIiyUwvP6yQApcFfOWk-b8E98HP2jJO50Qdwn7RXJwSdpVOZuT6lROZpsVtqJkEsQARZqDqFGumqyBKyAO9fOxpJEeHkPj6WBYeuHgkc-Rt77Hsr2ZZFFNgCihPoyWy0D/s1600/fun_questions_to_ask_your_friends.jpg"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inkedin.com/in/neil-druckmann-6739a0/"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ri.net/about-us/142-foundational-documents/788-demri-roadmap"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3.ftcdn.net/jpg/08/20/72/26/360_F_820722697_2RxSepsIFmy3O4Uo4YTUJkA6PDDC1V47.jpg"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inkedin.com/in/carmendemint/"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ri.net/about-us/142-foundational-documents/788-demri-roadmap"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reers.blizzard.com/global/en/job/R024038/Senior-Gameplay-Engineer-II-Unannounced-Game"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radaeducation.org/wp-content/uploads/2018/01/crisis-scaled-1.jpeg"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reers.blizzard.com/global/en/job/R024038/Senior-Gameplay-Engineer-II-Unannounced-Game"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papracticeadvisor.com/wp-content/uploads/sites/2/2021/09/checklist_pixabay_mohamed_hassan_3679741_1280.6136f45b817cf.png"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ri.net/about-us/142-foundational-documents/788-demri-roadmap"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3-us-west-2.amazonaws.com/hiration/ghost/2023/03/headshot-resume-images-example.png"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sumehelp.com/wp-content/uploads/2022/11/Student-Resume-Example-RH-1-min.png"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sumehelp.com/wp-content/uploads/2022/11/Student-Resume-Example-RH-1-min.png"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sumehelp.com/wp-content/uploads/2022/11/Student-Resume-Example-RH-1-min.png" TargetMode="External"/><Relationship Id="rId3" Type="http://schemas.openxmlformats.org/officeDocument/2006/relationships/hyperlink" Target="https://www.just-bu.org/uploads/blogs/header_image_1666272314.jpg"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sumehelp.com/wp-content/uploads/2022/11/Student-Resume-Example-RH-1-min.png" TargetMode="External"/><Relationship Id="rId3" Type="http://schemas.openxmlformats.org/officeDocument/2006/relationships/hyperlink" Target="https://www.just-bu.org/uploads/blogs/header_image_1666272314.jpg"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sumehelp.com/wp-content/uploads/2022/11/Student-Resume-Example-RH-1-min.png" TargetMode="External"/><Relationship Id="rId3" Type="http://schemas.openxmlformats.org/officeDocument/2006/relationships/hyperlink" Target="https://www.just-bu.org/uploads/blogs/header_image_1666272314.jpg"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papracticeadvisor.com/wp-content/uploads/sites/2/2021/09/checklist_pixabay_mohamed_hassan_3679741_1280.6136f45b817cf.png"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wqrpJN_S1wE&amp;ab_channel=SpongeBobSquarePantsNickJr"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wqrpJN_S1wE&amp;ab_channel=SpongeBobSquarePantsNickJr" TargetMode="Externa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humbs.dreamstime.com/b/top-secret-vector-stamp-ink-42538693.jpg" TargetMode="Externa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25zcttzf44i59.cloudfront.net/senior-programmer-resume-example.png" TargetMode="Externa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25zcttzf44i59.cloudfront.net/senior-programmer-resume-example.png" TargetMode="Externa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orldclasstutoring.com/wp-content/uploads/2024/06/man-5723449_1280.jpg" TargetMode="Externa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ri.net/about-us/142-foundational-documents/788-demri-roadmap" TargetMode="Externa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7criminalminds.blogspot.com/2018/07/the-man-behind-curtain.html" TargetMode="Externa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youtube.com/watch?v=9sPWVJKYJ_0" TargetMode="Externa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ews.artnet.com/app/news-upload/2014/04/Ecce-Homo.jpg" TargetMode="Externa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C6lGEgcHbWc?si=QkMBjJrBiFiAesQt" TargetMode="Externa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3.ftcdn.net/jpg/05/35/24/04/360_F_535240482_E2FCPJa9Pw914WrvkV6ipzPjpJVSCBSW.jpg" TargetMode="Externa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a.istockphoto.com/id/1247728111/photo/man-wears-business-suit-and-pushes-big-rock-up-a-hill.jpg?s=612x612&amp;w=0&amp;k=20&amp;c=oVFXZoU27HVrbDAn3PzLlNxRd928dEnAYY-cW6-nrtw=" TargetMode="Externa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pload.wikimedia.org/wikipedia/commons/thumb/c/ca/Classic_Game_Postmortem_-_Rez_-_GDC_2016_%2825244536163%29.jpg/1280px-Classic_Game_Postmortem_-_Rez_-_GDC_2016_%2825244536163%29.jpg" TargetMode="Externa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floatingpoint.blogspot.com/2018/11/red-dead-redemption-2-recap.html" TargetMode="Externa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floatingpoint.blogspot.com/2018/11/red-dead-redemption-2-recap.html" TargetMode="Externa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mri.net/about-us/142-foundational-documents/788-demri-roadmap" TargetMode="Externa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floatingpoint.blogspot.com/2018/11/red-dead-redemption-2-recap.html" TargetMode="Externa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floatingpoint.blogspot.com/2018/11/red-dead-redemption-2-recap.html" TargetMode="Externa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lrostaffing.com/top-50-tech-interview-questions/" TargetMode="Externa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media-amazon.com/images/I/61mIq2iJUXL.jpg" TargetMode="External"/><Relationship Id="rId3" Type="http://schemas.openxmlformats.org/officeDocument/2006/relationships/hyperlink" Target="https://m.media-amazon.com/images/I/61DS4uvJfcL._AC_UF1000,1000_QL80_.jpg" TargetMode="External"/><Relationship Id="rId4" Type="http://schemas.openxmlformats.org/officeDocument/2006/relationships/hyperlink" Target="https://ars.els-cdn.com/content/image/3-s2.0-C20090279864-cov200h.gif" TargetMode="External"/><Relationship Id="rId5" Type="http://schemas.openxmlformats.org/officeDocument/2006/relationships/hyperlink" Target="https://m.media-amazon.com/images/I/712Qlq3iHcL._AC_UF1000,1000_QL80_.jpg" TargetMode="External"/><Relationship Id="rId6" Type="http://schemas.openxmlformats.org/officeDocument/2006/relationships/hyperlink" Target="https://m.media-amazon.com/images/I/91quawUTiVL.jpg" TargetMode="External"/><Relationship Id="rId7" Type="http://schemas.openxmlformats.org/officeDocument/2006/relationships/hyperlink" Target="https://miro.medium.com/v2/resize:fit:1008/1*VOQU8CuPG34Gsd1yJCadOQ.png" TargetMode="Externa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media-amazon.com/images/I/61mIq2iJUXL.jpg" TargetMode="External"/><Relationship Id="rId3" Type="http://schemas.openxmlformats.org/officeDocument/2006/relationships/hyperlink" Target="https://m.media-amazon.com/images/I/61DS4uvJfcL._AC_UF1000,1000_QL80_.jpg" TargetMode="External"/><Relationship Id="rId4" Type="http://schemas.openxmlformats.org/officeDocument/2006/relationships/hyperlink" Target="https://ars.els-cdn.com/content/image/3-s2.0-C20090279864-cov200h.gif" TargetMode="External"/><Relationship Id="rId5" Type="http://schemas.openxmlformats.org/officeDocument/2006/relationships/hyperlink" Target="https://m.media-amazon.com/images/I/712Qlq3iHcL._AC_UF1000,1000_QL80_.jpg" TargetMode="External"/><Relationship Id="rId6" Type="http://schemas.openxmlformats.org/officeDocument/2006/relationships/hyperlink" Target="https://m.media-amazon.com/images/I/91quawUTiVL.jpg" TargetMode="External"/><Relationship Id="rId7" Type="http://schemas.openxmlformats.org/officeDocument/2006/relationships/hyperlink" Target="https://miro.medium.com/v2/resize:fit:1008/1*VOQU8CuPG34Gsd1yJCadOQ.png" TargetMode="Externa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media-amazon.com/images/I/61mIq2iJUXL.jpg" TargetMode="External"/><Relationship Id="rId3" Type="http://schemas.openxmlformats.org/officeDocument/2006/relationships/hyperlink" Target="https://m.media-amazon.com/images/I/61DS4uvJfcL._AC_UF1000,1000_QL80_.jpg" TargetMode="External"/><Relationship Id="rId4" Type="http://schemas.openxmlformats.org/officeDocument/2006/relationships/hyperlink" Target="https://ars.els-cdn.com/content/image/3-s2.0-C20090279864-cov200h.gif" TargetMode="External"/><Relationship Id="rId5" Type="http://schemas.openxmlformats.org/officeDocument/2006/relationships/hyperlink" Target="https://m.media-amazon.com/images/I/712Qlq3iHcL._AC_UF1000,1000_QL80_.jpg" TargetMode="External"/><Relationship Id="rId6" Type="http://schemas.openxmlformats.org/officeDocument/2006/relationships/hyperlink" Target="https://m.media-amazon.com/images/I/91quawUTiVL.jpg" TargetMode="External"/><Relationship Id="rId7" Type="http://schemas.openxmlformats.org/officeDocument/2006/relationships/hyperlink" Target="https://miro.medium.com/v2/resize:fit:1008/1*VOQU8CuPG34Gsd1yJCadOQ.png" TargetMode="Externa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kym-cdn.com/entries/icons/facebook/000/040/566/sirthisisawendysmeme.jpg" TargetMode="External"/><Relationship Id="rId3" Type="http://schemas.openxmlformats.org/officeDocument/2006/relationships/hyperlink" Target="https://cdn.akamai.steamstatic.com/steam/apps/42700/header.jpg" TargetMode="Externa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ehinnovativehydrogel.com/wp-content/uploads/2022/07/04June22_what-are-the-requirements-for-plant-growth_iStock-956366756-1024x730.jpg" TargetMode="Externa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0ce3451b44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0ce3451b44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Presentation Tips:</a:t>
            </a:r>
            <a:endParaRPr>
              <a:solidFill>
                <a:schemeClr val="dk1"/>
              </a:solidFill>
            </a:endParaRPr>
          </a:p>
          <a:p>
            <a:pPr indent="0" lvl="0" marL="0" rtl="0" algn="l">
              <a:lnSpc>
                <a:spcPct val="100000"/>
              </a:lnSpc>
              <a:spcBef>
                <a:spcPts val="0"/>
              </a:spcBef>
              <a:spcAft>
                <a:spcPts val="0"/>
              </a:spcAft>
              <a:buNone/>
            </a:pPr>
            <a:r>
              <a:rPr lang="en">
                <a:solidFill>
                  <a:schemeClr val="dk1"/>
                </a:solidFill>
              </a:rPr>
              <a:t>- Address peers</a:t>
            </a:r>
            <a:endParaRPr>
              <a:solidFill>
                <a:schemeClr val="dk1"/>
              </a:solidFill>
            </a:endParaRPr>
          </a:p>
          <a:p>
            <a:pPr indent="0" lvl="0" marL="0" rtl="0" algn="l">
              <a:lnSpc>
                <a:spcPct val="100000"/>
              </a:lnSpc>
              <a:spcBef>
                <a:spcPts val="0"/>
              </a:spcBef>
              <a:spcAft>
                <a:spcPts val="0"/>
              </a:spcAft>
              <a:buNone/>
            </a:pPr>
            <a:r>
              <a:rPr lang="en">
                <a:solidFill>
                  <a:schemeClr val="dk1"/>
                </a:solidFill>
              </a:rPr>
              <a:t>- Take breaths</a:t>
            </a:r>
            <a:br>
              <a:rPr lang="en">
                <a:solidFill>
                  <a:schemeClr val="dk1"/>
                </a:solidFill>
              </a:rPr>
            </a:br>
            <a:br>
              <a:rPr lang="en">
                <a:solidFill>
                  <a:schemeClr val="dk1"/>
                </a:solidFill>
              </a:rPr>
            </a:br>
            <a:r>
              <a:rPr lang="en">
                <a:solidFill>
                  <a:schemeClr val="dk1"/>
                </a:solidFill>
              </a:rPr>
              <a:t>H</a:t>
            </a:r>
            <a:r>
              <a:rPr lang="en">
                <a:solidFill>
                  <a:schemeClr val="dk1"/>
                </a:solidFill>
              </a:rPr>
              <a:t>i folks, welcome to Get into Game Dev: Crafting a Resume and Portfolio. In this talk we’ll be discussing how to </a:t>
            </a:r>
            <a:r>
              <a:rPr lang="en" u="sng">
                <a:solidFill>
                  <a:schemeClr val="dk1"/>
                </a:solidFill>
              </a:rPr>
              <a:t>find a role</a:t>
            </a:r>
            <a:r>
              <a:rPr lang="en">
                <a:solidFill>
                  <a:schemeClr val="dk1"/>
                </a:solidFill>
              </a:rPr>
              <a:t> and give you the best chance at landing it. Before we get started I'd like to ask you to please silence your cell phones and of course fill out the survey information. </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https://stock.adobe.com/images/mountaineers-help-each-other-to-reach-the-summit/254270160?prev_url=detail</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0ce3451b44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0ce3451b44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 talk fast. But you can go through the slides at your leisure. Including lots bonus slides. These slides are available right now! At this link:</a:t>
            </a:r>
            <a:endParaRPr>
              <a:solidFill>
                <a:schemeClr val="dk1"/>
              </a:solidFill>
            </a:endParaRPr>
          </a:p>
          <a:p>
            <a:pPr indent="0" lvl="0" marL="0" rtl="0" algn="l">
              <a:lnSpc>
                <a:spcPct val="115000"/>
              </a:lnSpc>
              <a:spcBef>
                <a:spcPts val="0"/>
              </a:spcBef>
              <a:spcAft>
                <a:spcPts val="0"/>
              </a:spcAft>
              <a:buNone/>
            </a:pPr>
            <a:r>
              <a:rPr lang="en" u="sng">
                <a:solidFill>
                  <a:schemeClr val="hlink"/>
                </a:solidFill>
                <a:hlinkClick r:id="rId2"/>
              </a:rPr>
              <a:t>mrventures.net/get-into-gamedev</a:t>
            </a:r>
            <a:r>
              <a:rPr lang="en">
                <a:solidFill>
                  <a:schemeClr val="dk1"/>
                </a:solidFill>
              </a:rPr>
              <a:t>. There’s a QR code in the corner.</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SzPts val="1100"/>
              <a:buChar char="●"/>
            </a:pPr>
            <a:r>
              <a:rPr lang="en" u="sng">
                <a:solidFill>
                  <a:schemeClr val="hlink"/>
                </a:solidFill>
                <a:hlinkClick r:id="rId3"/>
              </a:rPr>
              <a:t>https://www.istockphoto.com/vector/red-arrow-icon-on-white-background-flat-style-arrow-icon-for-your-web-site-design-gm1135222849-301926076</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0ce3451b44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0ce3451b44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Here’s the plan for today. I’ll do a brief intro, and then we’ll talk all about you, the </a:t>
            </a:r>
            <a:r>
              <a:rPr lang="en">
                <a:solidFill>
                  <a:schemeClr val="dk1"/>
                </a:solidFill>
              </a:rPr>
              <a:t>companies you want to work at, the roles you want to apply to, and finally</a:t>
            </a:r>
            <a:r>
              <a:rPr lang="en"/>
              <a:t> </a:t>
            </a:r>
            <a:r>
              <a:rPr lang="en">
                <a:solidFill>
                  <a:schemeClr val="dk1"/>
                </a:solidFill>
              </a:rPr>
              <a:t>how to make a resume and portfolio for those roles.</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https://demri.net/about-us/142-foundational-documents/788-demri-roadmap</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0ce3451b44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0ce3451b44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00:45 - I’m Matthew Ventures, I started an indie games company back in college and we have made a wide variety of indie games </a:t>
            </a:r>
            <a:r>
              <a:rPr lang="en">
                <a:solidFill>
                  <a:schemeClr val="dk1"/>
                </a:solidFill>
              </a:rPr>
              <a:t>which</a:t>
            </a:r>
            <a:r>
              <a:rPr lang="en">
                <a:solidFill>
                  <a:schemeClr val="dk1"/>
                </a:solidFill>
              </a:rPr>
              <a:t> have been recognized by folks like IGN and the Google Indie Games Festival.</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0ce3451b44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0ce3451b4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Over the last ten years, I've also worked on some larger games franchises like Call of Duty, God of War, and Fortnite which have recieved various awards as well.</a:t>
            </a:r>
            <a:endParaRPr b="1">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0ce3451b44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0ce3451b44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But what I’m most proud of is teaching. I taught intro to game dev at Stanford for a few years.</a:t>
            </a:r>
            <a:endParaRPr b="1">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0ce3451b44_0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0ce3451b44_0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I also wrote a book which is published by GDC’s parent company, and freelance as a career coach. AND All the proceeds of this work, I donate to charity. I care a lot about growing this community, and providing resources that I wish I had when I was getting started.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Many of the folks I help are trying to get </a:t>
            </a:r>
            <a:r>
              <a:rPr lang="en">
                <a:solidFill>
                  <a:schemeClr val="dk1"/>
                </a:solidFill>
              </a:rPr>
              <a:t>their</a:t>
            </a:r>
            <a:r>
              <a:rPr lang="en">
                <a:solidFill>
                  <a:schemeClr val="dk1"/>
                </a:solidFill>
              </a:rPr>
              <a:t> first an internship. That’s something I know a lot about, I actually did more than TEN internships myself. But I work with people at all levels of their career. </a:t>
            </a:r>
            <a:br>
              <a:rPr lang="en">
                <a:solidFill>
                  <a:schemeClr val="dk1"/>
                </a:solidFill>
              </a:rPr>
            </a:br>
            <a:r>
              <a:rPr lang="en">
                <a:solidFill>
                  <a:schemeClr val="dk1"/>
                </a:solidFill>
              </a:rPr>
              <a:t>So while today we will cover some topics for students, and some topics for coders, are focus is on the fundamentals relevant to everyone.</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3fad5c5fbd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3fad5c5fbd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Okay and let’s be honest, this industry is going through a difficult time.</a:t>
            </a:r>
            <a:endParaRPr/>
          </a:p>
          <a:p>
            <a:pPr indent="0" lvl="0" marL="0" rtl="0" algn="l">
              <a:spcBef>
                <a:spcPts val="0"/>
              </a:spcBef>
              <a:spcAft>
                <a:spcPts val="0"/>
              </a:spcAft>
              <a:buNone/>
            </a:pPr>
            <a:r>
              <a:rPr lang="en"/>
              <a:t>Now more than ever we need to come together as a community to support each other and share resources so that we rebuild. </a:t>
            </a:r>
            <a:endParaRPr/>
          </a:p>
          <a:p>
            <a:pPr indent="0" lvl="0" marL="0" rtl="0" algn="l">
              <a:spcBef>
                <a:spcPts val="0"/>
              </a:spcBef>
              <a:spcAft>
                <a:spcPts val="0"/>
              </a:spcAft>
              <a:buNone/>
            </a:pPr>
            <a:br>
              <a:rPr lang="en"/>
            </a:br>
            <a:r>
              <a:rPr lang="en">
                <a:solidFill>
                  <a:schemeClr val="dk1"/>
                </a:solidFill>
              </a:rPr>
              <a:t>Photo Credit: </a:t>
            </a:r>
            <a:endParaRPr/>
          </a:p>
          <a:p>
            <a:pPr indent="-298450" lvl="0" marL="457200" rtl="0" algn="l">
              <a:spcBef>
                <a:spcPts val="0"/>
              </a:spcBef>
              <a:spcAft>
                <a:spcPts val="0"/>
              </a:spcAft>
              <a:buSzPts val="1100"/>
              <a:buChar char="●"/>
            </a:pPr>
            <a:r>
              <a:rPr lang="en"/>
              <a:t>https://www.sfu.ca/content/sfu/sfunews/stories/2021/07/imagining-wellness-in-a-post-covid-world--sfu-brings-together-gl/jcr:content/main_content/image.img.640.medium.jpg/1625787761659.jpg</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1ba01bd8b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1ba01bd8b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01:45 - Now before we get into it… I want to address… TWO common misunderstanding.</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https://demri.net/about-us/142-foundational-documents/788-demri-roadmap</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0ce3451b44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0ce3451b44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The first misunderstanding is that job applications are “JUST a numbers game”.</a:t>
            </a:r>
            <a:br>
              <a:rPr lang="en">
                <a:solidFill>
                  <a:schemeClr val="dk1"/>
                </a:solidFill>
              </a:rPr>
            </a:b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spcBef>
                <a:spcPts val="1200"/>
              </a:spcBef>
              <a:spcAft>
                <a:spcPts val="0"/>
              </a:spcAft>
              <a:buClr>
                <a:schemeClr val="dk1"/>
              </a:buClr>
              <a:buSzPts val="1100"/>
              <a:buChar char="●"/>
            </a:pPr>
            <a:r>
              <a:rPr lang="en" u="sng">
                <a:solidFill>
                  <a:schemeClr val="hlink"/>
                </a:solidFill>
                <a:hlinkClick r:id="rId2"/>
              </a:rPr>
              <a:t>https://www.alamy.com/stock-photo-poker-chip-collection-stacked-76830486.html</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0ce3451b44_0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0ce3451b44_0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Well if you send your resume to 100 companies and get zero interviews, then that means we need to improve the candidacy.</a:t>
            </a:r>
            <a:br>
              <a:rPr lang="en">
                <a:solidFill>
                  <a:schemeClr val="dk1"/>
                </a:solidFill>
              </a:rPr>
            </a:br>
            <a:r>
              <a:rPr lang="en">
                <a:solidFill>
                  <a:schemeClr val="dk1"/>
                </a:solidFill>
              </a:rPr>
              <a:t>Sending out another 100 applications is not going to fix the underlying issues.</a:t>
            </a:r>
            <a:endParaRPr>
              <a:solidFill>
                <a:schemeClr val="dk1"/>
              </a:solidFill>
            </a:endParaRPr>
          </a:p>
          <a:p>
            <a:pPr indent="0" lvl="0" marL="0" rtl="0" algn="l">
              <a:spcBef>
                <a:spcPts val="1200"/>
              </a:spcBef>
              <a:spcAft>
                <a:spcPts val="0"/>
              </a:spcAft>
              <a:buNone/>
            </a:pPr>
            <a:r>
              <a:rPr lang="en">
                <a:solidFill>
                  <a:schemeClr val="dk1"/>
                </a:solidFill>
              </a:rPr>
              <a:t>Photo Credit: </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2"/>
              </a:rPr>
              <a:t>https://www.alamy.com/stock-photo-poker-chip-collection-stacked-76830486.html</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3"/>
              </a:rPr>
              <a:t>https://oag.ca.gov/sites/default/files/career-job-vacancies-img.jpg</a:t>
            </a:r>
            <a:endParaRPr>
              <a:solidFill>
                <a:schemeClr val="dk1"/>
              </a:solidFill>
            </a:endParaRPr>
          </a:p>
          <a:p>
            <a:pPr indent="-298450" lvl="0" marL="457200" rtl="0" algn="l">
              <a:spcBef>
                <a:spcPts val="0"/>
              </a:spcBef>
              <a:spcAft>
                <a:spcPts val="0"/>
              </a:spcAft>
              <a:buClr>
                <a:schemeClr val="dk1"/>
              </a:buClr>
              <a:buSzPts val="1100"/>
              <a:buChar char="●"/>
            </a:pPr>
            <a:r>
              <a:rPr lang="en" u="sng">
                <a:solidFill>
                  <a:schemeClr val="hlink"/>
                </a:solidFill>
                <a:hlinkClick r:id="rId4"/>
              </a:rPr>
              <a:t>https://cdn2.vectorstock.com/i/1000x1000/13/71/job-interview-young-cartoon-woman-candidate-vector-19921371.jpg</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0ce3451b44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0ce3451b44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A typical candidate story looks like this…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In three months: 100 application led to 15 interviews. That’s over 10%. That’s pretty good. It tells us we can do better, sure. But it means we’re getting to the next round.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So </a:t>
            </a:r>
            <a:r>
              <a:rPr b="1" lang="en" u="sng">
                <a:solidFill>
                  <a:schemeClr val="dk1"/>
                </a:solidFill>
              </a:rPr>
              <a:t>ONCE</a:t>
            </a:r>
            <a:r>
              <a:rPr b="1" lang="en">
                <a:solidFill>
                  <a:schemeClr val="dk1"/>
                </a:solidFill>
              </a:rPr>
              <a:t> </a:t>
            </a:r>
            <a:r>
              <a:rPr lang="en">
                <a:solidFill>
                  <a:schemeClr val="dk1"/>
                </a:solidFill>
              </a:rPr>
              <a:t>you reach this stage, and your candidacy is getting some traction -- even just 10% -- </a:t>
            </a:r>
            <a:r>
              <a:rPr b="1" lang="en" u="sng">
                <a:solidFill>
                  <a:schemeClr val="dk1"/>
                </a:solidFill>
              </a:rPr>
              <a:t>THEN</a:t>
            </a:r>
            <a:r>
              <a:rPr lang="en">
                <a:solidFill>
                  <a:schemeClr val="dk1"/>
                </a:solidFill>
              </a:rPr>
              <a:t> applying to more jobs is going to help. </a:t>
            </a:r>
            <a:r>
              <a:rPr b="1" lang="en" u="sng">
                <a:solidFill>
                  <a:schemeClr val="dk1"/>
                </a:solidFill>
              </a:rPr>
              <a:t>But until then</a:t>
            </a:r>
            <a:r>
              <a:rPr lang="en">
                <a:solidFill>
                  <a:schemeClr val="dk1"/>
                </a:solidFill>
              </a:rPr>
              <a:t>, just applying to more jobs is probably not enough.</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We have to fix the response rate first.</a:t>
            </a:r>
            <a:endParaRPr>
              <a:solidFill>
                <a:schemeClr val="dk1"/>
              </a:solidFill>
            </a:endParaRPr>
          </a:p>
          <a:p>
            <a:pPr indent="0" lvl="0" marL="0" rtl="0" algn="l">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rgbClr val="1155CC"/>
                </a:solidFill>
                <a:hlinkClick r:id="rId2">
                  <a:extLst>
                    <a:ext uri="{A12FA001-AC4F-418D-AE19-62706E023703}">
                      <ahyp:hlinkClr val="tx"/>
                    </a:ext>
                  </a:extLst>
                </a:hlinkClick>
              </a:rPr>
              <a:t>https://www.reddit.com/r/dataisbeautiful/comments/1cgjkhk/job_hunting_in_the_game_industry_18_months_apart/</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0ce3451b44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0ce3451b44_0_3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And that’s what this talk is about. Increasing that </a:t>
            </a:r>
            <a:r>
              <a:rPr lang="en">
                <a:solidFill>
                  <a:schemeClr val="dk1"/>
                </a:solidFill>
              </a:rPr>
              <a:t>response</a:t>
            </a:r>
            <a:r>
              <a:rPr lang="en">
                <a:solidFill>
                  <a:schemeClr val="dk1"/>
                </a:solidFill>
              </a:rPr>
              <a:t> rate: that’s where we are going to see the best results, regardless of how many applications we send.</a:t>
            </a:r>
            <a:endParaRPr>
              <a:solidFill>
                <a:schemeClr val="dk1"/>
              </a:solidFill>
            </a:endParaRPr>
          </a:p>
          <a:p>
            <a:pPr indent="0" lvl="0" marL="0" rtl="0" algn="l">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https://www.finsyn.com/wp-content/uploads/2021/02/What-the-Heck-is-a-Stonk.png</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0ce3451b44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0ce3451b44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Misunderstanding #2 is that it’s all about how creative you are. Videogames ARE a form of art and m</a:t>
            </a:r>
            <a:r>
              <a:rPr lang="en">
                <a:solidFill>
                  <a:schemeClr val="dk1"/>
                </a:solidFill>
              </a:rPr>
              <a:t>any of my students worry that they’re not creative enough.</a:t>
            </a:r>
            <a:endParaRPr>
              <a:solidFill>
                <a:schemeClr val="dk1"/>
              </a:solidFill>
            </a:endParaRPr>
          </a:p>
          <a:p>
            <a:pPr indent="0" lvl="0" marL="0" rtl="0" algn="l">
              <a:lnSpc>
                <a:spcPct val="115000"/>
              </a:lnSpc>
              <a:spcBef>
                <a:spcPts val="0"/>
              </a:spcBef>
              <a:spcAft>
                <a:spcPts val="0"/>
              </a:spcAft>
              <a:buNone/>
            </a:pPr>
            <a:r>
              <a:rPr lang="en">
                <a:solidFill>
                  <a:schemeClr val="dk1"/>
                </a:solidFill>
              </a:rPr>
              <a:t>But I’m here to tell you that that creativity is NOT our focus. Our focus is on competency.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https://artificialpaintings.com/wp-content/uploads/2024/06/1823_Exploring_Abstract_Art_in_Video_Games.webp</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0ce3451b44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0ce3451b44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Consider the game designer. A great designer is not just an “an idea generator” -- it doesn’t matter where the idea comes from -- a great designer is someone who can take an idea and then consider a game’s creative direction, artistic direction, and technical constraints to problem solve and make that idea work. It’s not their nebulous creativity…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https://www.istockphoto.com/illustrations/excited-inventor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https://st2.depositphotos.com/5794592/8917/v/450/depositphotos_89170040-stock-illustration-busy-business-people-working-hard.jpg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1dd77f5a55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1dd77f5a5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It’s their hard-skills competency! And that’s NOT ONLY what makes a great designer. That’s what makes a great developer. Okay, it’s true of all disciplines.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Competency, not creativity. </a:t>
            </a:r>
            <a:endParaRPr>
              <a:solidFill>
                <a:schemeClr val="dk1"/>
              </a:solidFill>
            </a:endParaRPr>
          </a:p>
          <a:p>
            <a:pPr indent="0" lvl="0" marL="0" rtl="0" algn="l">
              <a:lnSpc>
                <a:spcPct val="115000"/>
              </a:lnSpc>
              <a:spcBef>
                <a:spcPts val="0"/>
              </a:spcBef>
              <a:spcAft>
                <a:spcPts val="0"/>
              </a:spcAft>
              <a:buNone/>
            </a:pPr>
            <a:r>
              <a:rPr lang="en">
                <a:solidFill>
                  <a:schemeClr val="dk1"/>
                </a:solidFill>
              </a:rPr>
              <a:t>Competency is the foundation of your candidacy.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https://www.istockphoto.com/illustrations/excited-inventor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https://st2.depositphotos.com/5794592/8917/v/450/depositphotos_89170040-stock-illustration-busy-business-people-working-hard.jpg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0ce3451b44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0ce3451b44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When we talk about competency in game development, there are many different roles to consider. AND it’s a common mistake for a particular candidate to try and go after multiple roles at once.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https://media.istockphoto.com/id/1128662901/photo/businessman-chooses-the-path-strategy.jpg?s=612x612&amp;w=0&amp;k=20&amp;c=8Rzgwa45s9NdlRwVnMGT7_1DgdcSXvyUjE58J2m9XXE=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0ce3451b44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0ce3451b44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5:00 - Maybe you’ve seen resume like this:</a:t>
            </a:r>
            <a:endParaRPr>
              <a:solidFill>
                <a:schemeClr val="dk1"/>
              </a:solidFill>
            </a:endParaRPr>
          </a:p>
          <a:p>
            <a:pPr indent="0" lvl="0" marL="0" rtl="0" algn="l">
              <a:lnSpc>
                <a:spcPct val="115000"/>
              </a:lnSpc>
              <a:spcBef>
                <a:spcPts val="0"/>
              </a:spcBef>
              <a:spcAft>
                <a:spcPts val="0"/>
              </a:spcAft>
              <a:buNone/>
            </a:pPr>
            <a:r>
              <a:rPr lang="en">
                <a:solidFill>
                  <a:schemeClr val="dk1"/>
                </a:solidFill>
              </a:rPr>
              <a:t>[Slide - Candidate is a Designer, Programmer, Artist, Game Director]</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It says that this person is a designer, programmer, AND artist!</a:t>
            </a:r>
            <a:endParaRPr>
              <a:solidFill>
                <a:schemeClr val="dk1"/>
              </a:solidFill>
            </a:endParaRPr>
          </a:p>
          <a:p>
            <a:pPr indent="0" lvl="0" marL="0" rtl="0" algn="l">
              <a:lnSpc>
                <a:spcPct val="115000"/>
              </a:lnSpc>
              <a:spcBef>
                <a:spcPts val="0"/>
              </a:spcBef>
              <a:spcAft>
                <a:spcPts val="0"/>
              </a:spcAft>
              <a:buNone/>
            </a:pPr>
            <a:br>
              <a:rPr lang="en">
                <a:solidFill>
                  <a:schemeClr val="dk1"/>
                </a:solidFill>
              </a:rPr>
            </a:br>
            <a:r>
              <a:rPr lang="en">
                <a:solidFill>
                  <a:schemeClr val="dk1"/>
                </a:solidFill>
              </a:rPr>
              <a:t>Now this candidate might be amazing at all of these things. And on a small team they have to be! </a:t>
            </a:r>
            <a:br>
              <a:rPr lang="en">
                <a:solidFill>
                  <a:schemeClr val="dk1"/>
                </a:solidFill>
              </a:rPr>
            </a:br>
            <a:r>
              <a:rPr lang="en">
                <a:solidFill>
                  <a:schemeClr val="dk1"/>
                </a:solidFill>
              </a:rPr>
              <a:t>But THE larger the team, the more and more that developers specialize into a single role.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a:t>
            </a:r>
            <a:r>
              <a:rPr lang="en">
                <a:solidFill>
                  <a:schemeClr val="dk1"/>
                </a:solidFill>
              </a:rPr>
              <a:t>f he sends this resume to apply as an illustrator, all this other information can actually detract from the candidacy.</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https://media.istockphoto.com/id/1128662901/photo/businessman-chooses-the-path-strategy.jpg?s=612x612&amp;w=0&amp;k=20&amp;c=8Rzgwa45s9NdlRwVnMGT7_1DgdcSXvyUjE58J2m9XXE=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https://encrypted-tbn0.gstatic.com/images?q=tbn:ANd9GcT-iK1DYP6sjufqLpcXO14t7MHbzpd7kF_fLQ&amp;s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1ba01bd8b5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1ba01bd8b5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 resume is not a biography, it’s goal is to explain how just a subset of your experience applies to a role. -- a SPECIFIC role.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And a good resume is going to point at that role.</a:t>
            </a:r>
            <a:endParaRPr>
              <a:solidFill>
                <a:schemeClr val="dk1"/>
              </a:solidFill>
            </a:endParaRPr>
          </a:p>
          <a:p>
            <a:pPr indent="0" lvl="0" marL="0" rtl="0" algn="l">
              <a:lnSpc>
                <a:spcPct val="115000"/>
              </a:lnSpc>
              <a:spcBef>
                <a:spcPts val="0"/>
              </a:spcBef>
              <a:spcAft>
                <a:spcPts val="0"/>
              </a:spcAft>
              <a:buNone/>
            </a:pPr>
            <a:r>
              <a:rPr lang="en">
                <a:solidFill>
                  <a:schemeClr val="dk1"/>
                </a:solidFill>
              </a:rPr>
              <a:t>This resume points all over the place. To fix it, we need to aim it.</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https://media.istockphoto.com/id/1128662901/photo/businessman-chooses-the-path-strategy.jpg?s=612x612&amp;w=0&amp;k=20&amp;c=8Rzgwa45s9NdlRwVnMGT7_1DgdcSXvyUjE58J2m9XXE=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https://encrypted-tbn0.gstatic.com/images?q=tbn:ANd9GcT-iK1DYP6sjufqLpcXO14t7MHbzpd7kF_fLQ&amp;s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3fad5c5fb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3fad5c5fb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example here I crossed-out the parts that were not relevant to being an illustrator.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https://encrypted-tbn0.gstatic.com/images?q=tbn:ANd9GcT-iK1DYP6sjufqLpcXO14t7MHbzpd7kF_fLQ&amp;s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3fad5c5fbd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3fad5c5fbd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result is now I have more space to go deeper and provide more evidence on why I’m specifically a great ILLUSTRATOR.</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https://encrypted-tbn0.gstatic.com/images?q=tbn:ANd9GcT-iK1DYP6sjufqLpcXO14t7MHbzpd7kF_fLQ&amp;s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3fad5c5fbd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3fad5c5fbd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result is more focused, stronger, candidacy for the role. </a:t>
            </a:r>
            <a:endParaRPr>
              <a:solidFill>
                <a:schemeClr val="dk1"/>
              </a:solidFill>
            </a:endParaRPr>
          </a:p>
          <a:p>
            <a:pPr indent="0" lvl="0" marL="0" rtl="0" algn="l">
              <a:lnSpc>
                <a:spcPct val="115000"/>
              </a:lnSpc>
              <a:spcBef>
                <a:spcPts val="0"/>
              </a:spcBef>
              <a:spcAft>
                <a:spcPts val="0"/>
              </a:spcAft>
              <a:buNone/>
            </a:pPr>
            <a:r>
              <a:rPr lang="en">
                <a:solidFill>
                  <a:schemeClr val="dk1"/>
                </a:solidFill>
              </a:rPr>
              <a:t>We want to streamline the resume like this to show exactly what the hiring manager wants, as concisely as possible.</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https://encrypted-tbn0.gstatic.com/images?q=tbn:ANd9GcT-iK1DYP6sjufqLpcXO14t7MHbzpd7kF_fLQ&amp;s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10e6f27d15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10e6f27d15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But what if you do it all? -- </a:t>
            </a:r>
            <a:r>
              <a:rPr lang="en">
                <a:solidFill>
                  <a:schemeClr val="dk1"/>
                </a:solidFill>
              </a:rPr>
              <a:t>What</a:t>
            </a:r>
            <a:r>
              <a:rPr lang="en">
                <a:solidFill>
                  <a:schemeClr val="dk1"/>
                </a:solidFill>
              </a:rPr>
              <a:t> if you are the Swiss army knife of game devs?</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https://media.victorinox.com/transform/33f2faec-362b-4f91-b657-a12f000daf96/SAK_1_7775_T__S1-tif?io=transform%3Abackground%2Ccolor%3AF0F0F0&amp;io=transform%3Afit%2Cwidth%3A900%2Cheight%3A650&amp;quality=80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40d5cb09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40d5cb09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Well the truth is that a</a:t>
            </a:r>
            <a:r>
              <a:rPr lang="en">
                <a:solidFill>
                  <a:schemeClr val="dk1"/>
                </a:solidFill>
              </a:rPr>
              <a:t>t a game company, no one is hiring for a GENERIC “game developer”.</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https://m.media-amazon.com/images/I/91N0+7+LXcL.jpg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10e6f27d1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10e6f27d1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That is not a role… It doesn’t exist. </a:t>
            </a:r>
            <a:r>
              <a:rPr lang="en" u="sng">
                <a:solidFill>
                  <a:schemeClr val="dk1"/>
                </a:solidFill>
              </a:rPr>
              <a:t>But there are multidisciplinary roles</a:t>
            </a:r>
            <a:r>
              <a:rPr lang="en">
                <a:solidFill>
                  <a:schemeClr val="dk1"/>
                </a:solidFill>
              </a:rPr>
              <a:t>. So if you have multiple skills we can find a role for that!</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https://encrypted-tbn0.gstatic.com/images?q=tbn:ANd9GcT-iK1DYP6sjufqLpcXO14t7MHbzpd7kF_fLQ&amp;s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10e6f27d15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10e6f27d15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Here’s how…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This is a MAP I made for my students. A game dev triangle.</a:t>
            </a:r>
            <a:endParaRPr>
              <a:solidFill>
                <a:schemeClr val="dk1"/>
              </a:solidFill>
            </a:endParaRPr>
          </a:p>
          <a:p>
            <a:pPr indent="0" lvl="0" marL="0" rtl="0" algn="l">
              <a:lnSpc>
                <a:spcPct val="115000"/>
              </a:lnSpc>
              <a:spcBef>
                <a:spcPts val="0"/>
              </a:spcBef>
              <a:spcAft>
                <a:spcPts val="0"/>
              </a:spcAft>
              <a:buNone/>
            </a:pPr>
            <a:r>
              <a:rPr lang="en">
                <a:solidFill>
                  <a:schemeClr val="dk1"/>
                </a:solidFill>
              </a:rPr>
              <a:t>We’ve got design, engineering, and art. You could also imagine production in the center there.</a:t>
            </a:r>
            <a:endParaRPr>
              <a:solidFill>
                <a:schemeClr val="dk1"/>
              </a:solidFill>
            </a:endParaRPr>
          </a:p>
          <a:p>
            <a:pPr indent="0" lvl="0" marL="0" rtl="0" algn="l">
              <a:lnSpc>
                <a:spcPct val="115000"/>
              </a:lnSpc>
              <a:spcBef>
                <a:spcPts val="0"/>
              </a:spcBef>
              <a:spcAft>
                <a:spcPts val="0"/>
              </a:spcAft>
              <a:buNone/>
            </a:pPr>
            <a:r>
              <a:rPr lang="en">
                <a:solidFill>
                  <a:schemeClr val="dk1"/>
                </a:solidFill>
              </a:rPr>
              <a:t>Within just these three departments: Design, Art, and Engineering, there are a TON of roles.</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https://texample.net/media/tikz/examples/PNG/rgb-triangle.png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10e6f27d15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10e6f27d15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We can take any axis and walk along it…</a:t>
            </a:r>
            <a:endParaRPr>
              <a:solidFill>
                <a:schemeClr val="dk1"/>
              </a:solidFill>
            </a:endParaRPr>
          </a:p>
          <a:p>
            <a:pPr indent="0" lvl="0" marL="0" rtl="0" algn="l">
              <a:lnSpc>
                <a:spcPct val="115000"/>
              </a:lnSpc>
              <a:spcBef>
                <a:spcPts val="0"/>
              </a:spcBef>
              <a:spcAft>
                <a:spcPts val="0"/>
              </a:spcAft>
              <a:buNone/>
            </a:pPr>
            <a:r>
              <a:rPr lang="en">
                <a:solidFill>
                  <a:schemeClr val="dk1"/>
                </a:solidFill>
              </a:rPr>
              <a:t>For example here are NINE roles that span from Design to Engineering. Each with a different balance of those two disciplines.</a:t>
            </a:r>
            <a:endParaRPr>
              <a:solidFill>
                <a:schemeClr val="dk1"/>
              </a:solidFill>
            </a:endParaRPr>
          </a:p>
          <a:p>
            <a:pPr indent="0" lvl="0" marL="0" rtl="0" algn="l">
              <a:lnSpc>
                <a:spcPct val="115000"/>
              </a:lnSpc>
              <a:spcBef>
                <a:spcPts val="0"/>
              </a:spcBef>
              <a:spcAft>
                <a:spcPts val="0"/>
              </a:spcAft>
              <a:buNone/>
            </a:pPr>
            <a:r>
              <a:rPr lang="en">
                <a:solidFill>
                  <a:schemeClr val="dk1"/>
                </a:solidFill>
              </a:rPr>
              <a:t>So if you KNOW you love design and engineering… we can research these roles and figure out which one is the right balance for you.</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https://texample.net/media/tikz/examples/PNG/rgb-triangle.png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1ba01bd8b5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1ba01bd8b5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Another way to think of it. Is to </a:t>
            </a:r>
            <a:r>
              <a:rPr lang="en">
                <a:solidFill>
                  <a:schemeClr val="dk1"/>
                </a:solidFill>
              </a:rPr>
              <a:t>figure out, where on this map are YOU.</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https://texample.net/media/tikz/examples/PNG/rgb-triangle.png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039ddfff92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039ddfff92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Because then you can look at the roles around that area… and RESEARCH them…. and figure out which </a:t>
            </a:r>
            <a:r>
              <a:rPr lang="en">
                <a:solidFill>
                  <a:schemeClr val="dk1"/>
                </a:solidFill>
              </a:rPr>
              <a:t>ones might be a good fit.</a:t>
            </a:r>
            <a:br>
              <a:rPr lang="en">
                <a:solidFill>
                  <a:schemeClr val="dk1"/>
                </a:solidFill>
              </a:rPr>
            </a:br>
            <a:r>
              <a:rPr lang="en">
                <a:solidFill>
                  <a:schemeClr val="dk1"/>
                </a:solidFill>
              </a:rPr>
              <a:t>If you want to apply to more than one role, that’s okay, just pick one to start, go through this whole process that we’ll outline today. And then you can repeat the process for the second role. </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https://texample.net/media/tikz/examples/PNG/rgb-triangle.png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039ddfff92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6" name="Google Shape;526;g3039ddfff92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BUT remember: a particular </a:t>
            </a:r>
            <a:r>
              <a:rPr b="1" lang="en" u="sng">
                <a:solidFill>
                  <a:schemeClr val="dk1"/>
                </a:solidFill>
              </a:rPr>
              <a:t>resume or portfolio</a:t>
            </a:r>
            <a:r>
              <a:rPr lang="en">
                <a:solidFill>
                  <a:schemeClr val="dk1"/>
                </a:solidFill>
              </a:rPr>
              <a:t> should always be focused on just one role. </a:t>
            </a:r>
            <a:br>
              <a:rPr lang="en">
                <a:solidFill>
                  <a:schemeClr val="dk1"/>
                </a:solidFill>
              </a:rPr>
            </a:b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If you want to pursue multiple roles, that means you need multiple resumes.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https://encrypted-tbn0.gstatic.com/images?q=tbn:ANd9GcT-iK1DYP6sjufqLpcXO14t7MHbzpd7kF_fLQ&amp;s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039ddfff92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3039ddfff92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At any particular company, some roles are going to be easier to land than others, even at the same seniority level.</a:t>
            </a:r>
            <a:endParaRPr>
              <a:solidFill>
                <a:schemeClr val="dk1"/>
              </a:solidFill>
            </a:endParaRPr>
          </a:p>
          <a:p>
            <a:pPr indent="0" lvl="0" marL="0" rtl="0" algn="l">
              <a:lnSpc>
                <a:spcPct val="115000"/>
              </a:lnSpc>
              <a:spcBef>
                <a:spcPts val="0"/>
              </a:spcBef>
              <a:spcAft>
                <a:spcPts val="0"/>
              </a:spcAft>
              <a:buNone/>
            </a:pPr>
            <a:r>
              <a:rPr lang="en">
                <a:solidFill>
                  <a:schemeClr val="dk1"/>
                </a:solidFill>
              </a:rPr>
              <a:t>This is why its so important to talk to people -- in the industry -- because they have that context WHICH can help you plan your path.</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https://media.istockphoto.com/id/487829005/photo/big-and-small-door.jpg?s=612x612&amp;w=0&amp;k=20&amp;c=cu4gYk0Qoy3wqQOK_DQVrnBgaA2j5VJ2nqSZ5ll_dME=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1f88a1204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1f88a1204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On this note, I’ll also say that CONTRACTs and INTERNSHIPs can allow you to gain experience while your on the path to a full-time role.</a:t>
            </a:r>
            <a:endParaRPr>
              <a:solidFill>
                <a:schemeClr val="dk1"/>
              </a:solidFill>
            </a:endParaRPr>
          </a:p>
          <a:p>
            <a:pPr indent="0" lvl="0" marL="0" rtl="0" algn="l">
              <a:lnSpc>
                <a:spcPct val="115000"/>
              </a:lnSpc>
              <a:spcBef>
                <a:spcPts val="0"/>
              </a:spcBef>
              <a:spcAft>
                <a:spcPts val="0"/>
              </a:spcAft>
              <a:buNone/>
            </a:pPr>
            <a:r>
              <a:rPr lang="en">
                <a:solidFill>
                  <a:schemeClr val="dk1"/>
                </a:solidFill>
              </a:rPr>
              <a:t>Though keep in mind, they may have special requirements for things like relocation or collgement enrollment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https://preview.redd.it/w5f7stxpmij41.jpg?width=786&amp;format=pjpg&amp;auto=webp&amp;s=1510fb058d50eca5067d5b555a81d5fd5054225e</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039ddfff92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039ddfff92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What about Quality Assurance -- Game Testing -- People often ask, “is that good entry point”? The answer is.. not really unless QA itself is your goal.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https://blogger.googleusercontent.com/img/b/R29vZ2xl/AVvXsEgrrGPfrSzpzX2ZIiyUwvP6yQApcFfOWk-b8E98HP2jJO50Qdwn7RXJwSdpVOZuT6lROZpsVtqJkEsQARZqDqFGumqyBKyAO9fOxpJEeHkPj6WBYeuHgkc-Rt77Hsr2ZZFFNgCihPoyWy0D/s1600/fun_questions_to_ask_your_friends.jpg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3fad5c5fbd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33fad5c5fb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QA is not in the triangle, and</a:t>
            </a:r>
            <a:r>
              <a:rPr lang="en">
                <a:solidFill>
                  <a:schemeClr val="dk1"/>
                </a:solidFill>
              </a:rPr>
              <a:t> sometimes unfortunately they’re not even in the same building. So mobility is not great. QA these days is its own career track.</a:t>
            </a:r>
            <a:endParaRPr>
              <a:solidFill>
                <a:schemeClr val="dk1"/>
              </a:solidFill>
            </a:endParaRPr>
          </a:p>
          <a:p>
            <a:pPr indent="0" lvl="0" marL="0" rtl="0" algn="l">
              <a:lnSpc>
                <a:spcPct val="115000"/>
              </a:lnSpc>
              <a:spcBef>
                <a:spcPts val="0"/>
              </a:spcBef>
              <a:spcAft>
                <a:spcPts val="0"/>
              </a:spcAft>
              <a:buNone/>
            </a:pPr>
            <a:r>
              <a:rPr lang="en">
                <a:solidFill>
                  <a:schemeClr val="dk1"/>
                </a:solidFill>
              </a:rPr>
              <a:t>So if you do want to be on the triangle, make it your goal to get anywhere on the triangle and then you can move around. </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https://blogger.googleusercontent.com/img/b/R29vZ2xl/AVvXsEgrrGPfrSzpzX2ZIiyUwvP6yQApcFfOWk-b8E98HP2jJO50Qdwn7RXJwSdpVOZuT6lROZpsVtqJkEsQARZqDqFGumqyBKyAO9fOxpJEeHkPj6WBYeuHgkc-Rt77Hsr2ZZFFNgCihPoyWy0D/s1600/fun_questions_to_ask_your_friends.jpg</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039ddfff92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039ddfff92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Here’s an example, this is the career of </a:t>
            </a:r>
            <a:r>
              <a:rPr lang="en">
                <a:solidFill>
                  <a:schemeClr val="dk1"/>
                </a:solidFill>
              </a:rPr>
              <a:t>Mr. Druckmann, President of Sony, Naughty Dog. </a:t>
            </a:r>
            <a:endParaRPr>
              <a:solidFill>
                <a:schemeClr val="dk1"/>
              </a:solidFill>
            </a:endParaRPr>
          </a:p>
          <a:p>
            <a:pPr indent="0" lvl="0" marL="0" rtl="0" algn="l">
              <a:lnSpc>
                <a:spcPct val="115000"/>
              </a:lnSpc>
              <a:spcBef>
                <a:spcPts val="0"/>
              </a:spcBef>
              <a:spcAft>
                <a:spcPts val="0"/>
              </a:spcAft>
              <a:buNone/>
            </a:pPr>
            <a:r>
              <a:rPr lang="en">
                <a:solidFill>
                  <a:schemeClr val="dk1"/>
                </a:solidFill>
              </a:rPr>
              <a:t>He loved storytelling, but when it came to his marketable skills he found an easier entry point as a tools programmer.</a:t>
            </a:r>
            <a:endParaRPr>
              <a:solidFill>
                <a:schemeClr val="dk1"/>
              </a:solidFill>
            </a:endParaRPr>
          </a:p>
          <a:p>
            <a:pPr indent="0" lvl="0" marL="0" rtl="0" algn="l">
              <a:lnSpc>
                <a:spcPct val="115000"/>
              </a:lnSpc>
              <a:spcBef>
                <a:spcPts val="0"/>
              </a:spcBef>
              <a:spcAft>
                <a:spcPts val="0"/>
              </a:spcAft>
              <a:buNone/>
            </a:pPr>
            <a:r>
              <a:rPr lang="en">
                <a:solidFill>
                  <a:schemeClr val="dk1"/>
                </a:solidFill>
              </a:rPr>
              <a:t>Then he became a gameplay programmer, one step closer.</a:t>
            </a:r>
            <a:endParaRPr>
              <a:solidFill>
                <a:schemeClr val="dk1"/>
              </a:solidFill>
            </a:endParaRPr>
          </a:p>
          <a:p>
            <a:pPr indent="0" lvl="0" marL="0" rtl="0" algn="l">
              <a:lnSpc>
                <a:spcPct val="115000"/>
              </a:lnSpc>
              <a:spcBef>
                <a:spcPts val="0"/>
              </a:spcBef>
              <a:spcAft>
                <a:spcPts val="0"/>
              </a:spcAft>
              <a:buNone/>
            </a:pPr>
            <a:r>
              <a:rPr lang="en">
                <a:solidFill>
                  <a:schemeClr val="dk1"/>
                </a:solidFill>
              </a:rPr>
              <a:t>Then </a:t>
            </a:r>
            <a:r>
              <a:rPr lang="en">
                <a:solidFill>
                  <a:schemeClr val="dk1"/>
                </a:solidFill>
              </a:rPr>
              <a:t>becoming</a:t>
            </a:r>
            <a:r>
              <a:rPr lang="en">
                <a:solidFill>
                  <a:schemeClr val="dk1"/>
                </a:solidFill>
              </a:rPr>
              <a:t> an designer, step-by-step towards his dream role - gaining the skills he needed along the way.</a:t>
            </a:r>
            <a:endParaRPr>
              <a:solidFill>
                <a:schemeClr val="dk1"/>
              </a:solidFill>
            </a:endParaRPr>
          </a:p>
          <a:p>
            <a:pPr indent="0" lvl="0" marL="0" rtl="0" algn="l">
              <a:lnSpc>
                <a:spcPct val="115000"/>
              </a:lnSpc>
              <a:spcBef>
                <a:spcPts val="0"/>
              </a:spcBef>
              <a:spcAft>
                <a:spcPts val="0"/>
              </a:spcAft>
              <a:buNone/>
            </a:pPr>
            <a:r>
              <a:rPr lang="en">
                <a:solidFill>
                  <a:schemeClr val="dk1"/>
                </a:solidFill>
              </a:rPr>
              <a:t>It’s a very common story - Todd Howard of Bethesda, same thing. </a:t>
            </a:r>
            <a:endParaRPr>
              <a:solidFill>
                <a:schemeClr val="dk1"/>
              </a:solidFill>
            </a:endParaRPr>
          </a:p>
          <a:p>
            <a:pPr indent="0" lvl="0" marL="0" rtl="0" algn="l">
              <a:lnSpc>
                <a:spcPct val="115000"/>
              </a:lnSpc>
              <a:spcBef>
                <a:spcPts val="0"/>
              </a:spcBef>
              <a:spcAft>
                <a:spcPts val="0"/>
              </a:spcAft>
              <a:buNone/>
            </a:pPr>
            <a:r>
              <a:rPr lang="en">
                <a:solidFill>
                  <a:schemeClr val="dk1"/>
                </a:solidFill>
              </a:rPr>
              <a:t>So whatever your dream role might be, I encourage you to research people in that role to learn what was their path, </a:t>
            </a:r>
            <a:r>
              <a:rPr lang="en">
                <a:solidFill>
                  <a:schemeClr val="dk1"/>
                </a:solidFill>
              </a:rPr>
              <a:t>because</a:t>
            </a:r>
            <a:r>
              <a:rPr lang="en">
                <a:solidFill>
                  <a:schemeClr val="dk1"/>
                </a:solidFill>
              </a:rPr>
              <a:t> it can help you plan your path.</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https://www.linkedin.com/in/neil-druckmann-6739a0/</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31ba01bd8b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31ba01bd8b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09:30 - </a:t>
            </a:r>
            <a:r>
              <a:rPr lang="en">
                <a:solidFill>
                  <a:schemeClr val="dk1"/>
                </a:solidFill>
              </a:rPr>
              <a:t>Now, whatever role you choose. Let’s talk about how to find an opportunity for that role.</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https://demri.net/about-us/142-foundational-documents/788-demri-roadmap</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039ddfff92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3039ddfff92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openings there’s a website for each game studio, then there are third party websites where companies might post such as LinkedIN, and finally there are </a:t>
            </a:r>
            <a:r>
              <a:rPr lang="en">
                <a:solidFill>
                  <a:schemeClr val="dk1"/>
                </a:solidFill>
              </a:rPr>
              <a:t>aggregator</a:t>
            </a:r>
            <a:r>
              <a:rPr lang="en">
                <a:solidFill>
                  <a:schemeClr val="dk1"/>
                </a:solidFill>
              </a:rPr>
              <a:t> like Indeed or the gamedev specific AmirSatvat.com that list roles from across the industry.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039ddfff92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3039ddfff92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On LinkedIn, plain and simple, you should connect with as many people as possible. </a:t>
            </a:r>
            <a:br>
              <a:rPr lang="en">
                <a:solidFill>
                  <a:schemeClr val="dk1"/>
                </a:solidFill>
              </a:rPr>
            </a:br>
            <a:r>
              <a:rPr lang="en">
                <a:solidFill>
                  <a:schemeClr val="dk1"/>
                </a:solidFill>
              </a:rPr>
              <a:t>Reach that cap of 25 requests a day.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https://t3.ftcdn.net/jpg/08/20/72/26/360_F_820722697_2RxSepsIFmy3O4Uo4YTUJkA6PDDC1V47.jpg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3115a31188d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3115a31188d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More connections bring more opportunities. Here’s an example. I connected with Carmen and found out about this cool career fair. I </a:t>
            </a:r>
            <a:r>
              <a:rPr lang="en">
                <a:solidFill>
                  <a:schemeClr val="dk1"/>
                </a:solidFill>
              </a:rPr>
              <a:t>would</a:t>
            </a:r>
            <a:r>
              <a:rPr lang="en">
                <a:solidFill>
                  <a:schemeClr val="dk1"/>
                </a:solidFill>
              </a:rPr>
              <a:t> have never known about it if I didn’t make that connection.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https://www.linkedin.com/in/carmendemint/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039ddfff92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3039ddfff92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LinkedIn is ALSO a great way to talk to people.</a:t>
            </a:r>
            <a:endParaRPr>
              <a:solidFill>
                <a:schemeClr val="dk1"/>
              </a:solidFill>
            </a:endParaRPr>
          </a:p>
          <a:p>
            <a:pPr indent="0" lvl="0" marL="0" rtl="0" algn="l">
              <a:lnSpc>
                <a:spcPct val="115000"/>
              </a:lnSpc>
              <a:spcBef>
                <a:spcPts val="0"/>
              </a:spcBef>
              <a:spcAft>
                <a:spcPts val="0"/>
              </a:spcAft>
              <a:buNone/>
            </a:pPr>
            <a:r>
              <a:rPr lang="en">
                <a:solidFill>
                  <a:schemeClr val="dk1"/>
                </a:solidFill>
              </a:rPr>
              <a:t>Now talking to a random person probably won’t give you a job. But it might help you learn something </a:t>
            </a:r>
            <a:r>
              <a:rPr lang="en">
                <a:solidFill>
                  <a:schemeClr val="dk1"/>
                </a:solidFill>
              </a:rPr>
              <a:t>which</a:t>
            </a:r>
            <a:r>
              <a:rPr lang="en">
                <a:solidFill>
                  <a:schemeClr val="dk1"/>
                </a:solidFill>
              </a:rPr>
              <a:t> enriches you as a candidate and increases your chances of passing an interview… when the time comes.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Now I know it can be scary to talk to a stranger. He’s an opening that you might try: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https://images.ctfassets.net/pdf29us7flmy/1AsSiR4wypFFharphALP8M/64725592b03dbb9b1111e89730b08e68/teamwork_-_indeed_creative.jpg?w=720&amp;q=100&amp;fm=jpg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1f6900ba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1f6900ba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“Hello, I saw you did this THING for YOUR project, and I’m trying to do that same THING for MY project. How did you accomplish that THING? I thought it was really impressive!”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IN THIS INDUSTRY, people care A LOT about their work. And it probably will mean a lot to someone if you </a:t>
            </a:r>
            <a:r>
              <a:rPr lang="en">
                <a:solidFill>
                  <a:schemeClr val="dk1"/>
                </a:solidFill>
              </a:rPr>
              <a:t>notice that hard work. And remember to be specific because that shows you actually care.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https://images.ctfassets.net/pdf29us7flmy/1AsSiR4wypFFharphALP8M/64725592b03dbb9b1111e89730b08e68/teamwork_-_indeed_creative.jpg?w=720&amp;q=100&amp;fm=jpg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039ddfff92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039ddfff92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a:solidFill>
                  <a:schemeClr val="dk1"/>
                </a:solidFill>
              </a:rPr>
              <a:t>Now I do have quite a few more bonus tips, you can find them in the slides.</a:t>
            </a:r>
            <a:endParaRPr>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039ddfff92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3039ddfff92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And even though LinkedIn is great, you’ll probably have more luck building connections, IN-PERSON, at events like GDC, IGDA, game jams, etc. It’s really important to put yourself out there.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https://gdconf.com/sites/default/files/speed%20networking.jpg</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1ba01bd8b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31ba01bd8b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10:30 / 12:30 - </a:t>
            </a:r>
            <a:r>
              <a:rPr lang="en">
                <a:solidFill>
                  <a:schemeClr val="dk1"/>
                </a:solidFill>
              </a:rPr>
              <a:t>Okay so let’s say you found a job post for your target role.</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https://demri.net/about-us/142-foundational-documents/788-demri-roadmap</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1" name="Shape 691"/>
        <p:cNvGrpSpPr/>
        <p:nvPr/>
      </p:nvGrpSpPr>
      <p:grpSpPr>
        <a:xfrm>
          <a:off x="0" y="0"/>
          <a:ext cx="0" cy="0"/>
          <a:chOff x="0" y="0"/>
          <a:chExt cx="0" cy="0"/>
        </a:xfrm>
      </p:grpSpPr>
      <p:sp>
        <p:nvSpPr>
          <p:cNvPr id="692" name="Google Shape;692;g3039ddfff92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3" name="Google Shape;693;g3039ddfff92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When we look at a job post, our goal is to extract keywords. </a:t>
            </a:r>
            <a:br>
              <a:rPr lang="en">
                <a:solidFill>
                  <a:schemeClr val="dk1"/>
                </a:solidFill>
              </a:rPr>
            </a:br>
            <a:r>
              <a:rPr lang="en">
                <a:solidFill>
                  <a:schemeClr val="dk1"/>
                </a:solidFill>
              </a:rPr>
              <a:t>After you’ve seen a ton of job posts, you’ll start to see </a:t>
            </a:r>
            <a:r>
              <a:rPr lang="en">
                <a:solidFill>
                  <a:schemeClr val="dk1"/>
                </a:solidFill>
              </a:rPr>
              <a:t>patterns</a:t>
            </a:r>
            <a:r>
              <a:rPr lang="en">
                <a:solidFill>
                  <a:schemeClr val="dk1"/>
                </a:solidFill>
              </a:rPr>
              <a:t>. </a:t>
            </a:r>
            <a:endParaRPr>
              <a:solidFill>
                <a:schemeClr val="dk1"/>
              </a:solidFill>
            </a:endParaRPr>
          </a:p>
          <a:p>
            <a:pPr indent="0" lvl="0" marL="0" rtl="0" algn="l">
              <a:lnSpc>
                <a:spcPct val="115000"/>
              </a:lnSpc>
              <a:spcBef>
                <a:spcPts val="0"/>
              </a:spcBef>
              <a:spcAft>
                <a:spcPts val="0"/>
              </a:spcAft>
              <a:buNone/>
            </a:pPr>
            <a:r>
              <a:rPr lang="en">
                <a:solidFill>
                  <a:schemeClr val="dk1"/>
                </a:solidFill>
              </a:rPr>
              <a:t>You’ll start to recognize the boiler plate versus the parts that actually came from the hiring manager. </a:t>
            </a:r>
            <a:endParaRPr>
              <a:solidFill>
                <a:schemeClr val="dk1"/>
              </a:solidFill>
            </a:endParaRPr>
          </a:p>
          <a:p>
            <a:pPr indent="0" lvl="0" marL="0" rtl="0" algn="l">
              <a:lnSpc>
                <a:spcPct val="115000"/>
              </a:lnSpc>
              <a:spcBef>
                <a:spcPts val="0"/>
              </a:spcBef>
              <a:spcAft>
                <a:spcPts val="0"/>
              </a:spcAft>
              <a:buNone/>
            </a:pPr>
            <a:r>
              <a:rPr lang="en">
                <a:solidFill>
                  <a:schemeClr val="dk1"/>
                </a:solidFill>
              </a:rPr>
              <a:t>Some keywords are going to be very common, for example coders are going to see lots of the same programming languages.</a:t>
            </a:r>
            <a:endParaRPr>
              <a:solidFill>
                <a:schemeClr val="dk1"/>
              </a:solidFill>
            </a:endParaRPr>
          </a:p>
          <a:p>
            <a:pPr indent="0" lvl="0" marL="0" rtl="0" algn="l">
              <a:lnSpc>
                <a:spcPct val="115000"/>
              </a:lnSpc>
              <a:spcBef>
                <a:spcPts val="0"/>
              </a:spcBef>
              <a:spcAft>
                <a:spcPts val="0"/>
              </a:spcAft>
              <a:buNone/>
            </a:pPr>
            <a:r>
              <a:rPr lang="en">
                <a:solidFill>
                  <a:schemeClr val="dk1"/>
                </a:solidFill>
              </a:rPr>
              <a:t>But some keywords are going to be rare, and it’s those which can really set you apart. </a:t>
            </a:r>
            <a:br>
              <a:rPr lang="en">
                <a:solidFill>
                  <a:schemeClr val="dk1"/>
                </a:solidFill>
              </a:rPr>
            </a:br>
            <a:r>
              <a:rPr lang="en">
                <a:solidFill>
                  <a:schemeClr val="dk1"/>
                </a:solidFill>
              </a:rPr>
              <a:t>Because if you take a weekend to learn an obscure technology you might be the only one who actually checks off that box.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3fad5c5fbd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3fad5c5fbd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Here’s how to read a job post.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And the first keyword is the seniority. In this case, it’s a Senior position.</a:t>
            </a:r>
            <a:endParaRPr>
              <a:solidFill>
                <a:schemeClr val="dk1"/>
              </a:solidFill>
            </a:endParaRPr>
          </a:p>
          <a:p>
            <a:pPr indent="0" lvl="0" marL="0" rtl="0" algn="l">
              <a:lnSpc>
                <a:spcPct val="115000"/>
              </a:lnSpc>
              <a:spcBef>
                <a:spcPts val="0"/>
              </a:spcBef>
              <a:spcAft>
                <a:spcPts val="0"/>
              </a:spcAft>
              <a:buNone/>
            </a:pPr>
            <a:r>
              <a:rPr lang="en">
                <a:solidFill>
                  <a:schemeClr val="dk1"/>
                </a:solidFill>
              </a:rPr>
              <a:t>TYPICALLY meaning 5, or more, years of prior experience. </a:t>
            </a:r>
            <a:endParaRPr>
              <a:solidFill>
                <a:schemeClr val="dk1"/>
              </a:solidFill>
            </a:endParaRPr>
          </a:p>
          <a:p>
            <a:pPr indent="0" lvl="0" marL="0" rtl="0" algn="l">
              <a:lnSpc>
                <a:spcPct val="115000"/>
              </a:lnSpc>
              <a:spcBef>
                <a:spcPts val="0"/>
              </a:spcBef>
              <a:spcAft>
                <a:spcPts val="0"/>
              </a:spcAft>
              <a:buNone/>
            </a:pPr>
            <a:r>
              <a:rPr lang="en">
                <a:solidFill>
                  <a:schemeClr val="dk1"/>
                </a:solidFill>
              </a:rPr>
              <a:t>College doesn’t count. Internships do not count….</a:t>
            </a:r>
            <a:endParaRPr>
              <a:solidFill>
                <a:schemeClr val="dk1"/>
              </a:solidFill>
            </a:endParaRPr>
          </a:p>
          <a:p>
            <a:pPr indent="0" lvl="0" marL="0" rtl="0" algn="l">
              <a:lnSpc>
                <a:spcPct val="115000"/>
              </a:lnSpc>
              <a:spcBef>
                <a:spcPts val="0"/>
              </a:spcBef>
              <a:spcAft>
                <a:spcPts val="0"/>
              </a:spcAft>
              <a:buNone/>
            </a:pPr>
            <a:br>
              <a:rPr lang="en">
                <a:solidFill>
                  <a:schemeClr val="dk1"/>
                </a:solidFill>
              </a:rPr>
            </a:br>
            <a:r>
              <a:rPr lang="en">
                <a:solidFill>
                  <a:schemeClr val="dk1"/>
                </a:solidFill>
              </a:rPr>
              <a:t>AND -by the way- If the role doesn't specify a seniority then it is implicitly mid-level.</a:t>
            </a:r>
            <a:endParaRPr>
              <a:solidFill>
                <a:schemeClr val="dk1"/>
              </a:solidFill>
            </a:endParaRPr>
          </a:p>
          <a:p>
            <a:pPr indent="0" lvl="0" marL="0" rtl="0" algn="l">
              <a:lnSpc>
                <a:spcPct val="115000"/>
              </a:lnSpc>
              <a:spcBef>
                <a:spcPts val="0"/>
              </a:spcBef>
              <a:spcAft>
                <a:spcPts val="0"/>
              </a:spcAft>
              <a:buNone/>
            </a:pPr>
            <a:r>
              <a:rPr lang="en">
                <a:solidFill>
                  <a:schemeClr val="dk1"/>
                </a:solidFill>
              </a:rPr>
              <a:t>TYPICALLY meaning 2, or more, years of experience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https://careers.blizzard.com/global/en/job/R024038/Senior-Gameplay-Engineer-II-Unannounced-Game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039ddfff92_0_3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3039ddfff92_0_3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Now if you’re a new grad, that minimum experience might be a little scary. </a:t>
            </a:r>
            <a:endParaRPr>
              <a:solidFill>
                <a:schemeClr val="dk1"/>
              </a:solidFill>
            </a:endParaRPr>
          </a:p>
          <a:p>
            <a:pPr indent="0" lvl="0" marL="0" rtl="0" algn="l">
              <a:lnSpc>
                <a:spcPct val="115000"/>
              </a:lnSpc>
              <a:spcBef>
                <a:spcPts val="0"/>
              </a:spcBef>
              <a:spcAft>
                <a:spcPts val="0"/>
              </a:spcAft>
              <a:buNone/>
            </a:pPr>
            <a:r>
              <a:rPr lang="en">
                <a:solidFill>
                  <a:schemeClr val="dk1"/>
                </a:solidFill>
              </a:rPr>
              <a:t>However there ARE roles for you. You want to see “associate” or “junior” in the </a:t>
            </a:r>
            <a:r>
              <a:rPr lang="en">
                <a:solidFill>
                  <a:schemeClr val="dk1"/>
                </a:solidFill>
              </a:rPr>
              <a:t>title</a:t>
            </a:r>
            <a:r>
              <a:rPr lang="en">
                <a:solidFill>
                  <a:schemeClr val="dk1"/>
                </a:solidFill>
              </a:rPr>
              <a:t>. </a:t>
            </a:r>
            <a:endParaRPr>
              <a:solidFill>
                <a:schemeClr val="dk1"/>
              </a:solidFill>
            </a:endParaRPr>
          </a:p>
          <a:p>
            <a:pPr indent="0" lvl="0" marL="0" rtl="0" algn="l">
              <a:lnSpc>
                <a:spcPct val="115000"/>
              </a:lnSpc>
              <a:spcBef>
                <a:spcPts val="0"/>
              </a:spcBef>
              <a:spcAft>
                <a:spcPts val="0"/>
              </a:spcAft>
              <a:buNone/>
            </a:pPr>
            <a:r>
              <a:rPr lang="en">
                <a:solidFill>
                  <a:schemeClr val="dk1"/>
                </a:solidFill>
              </a:rPr>
              <a:t>Apply to others sure, but know that these roles are made for you.</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https://stradaeducation.org/wp-content/uploads/2018/01/crisis-scaled-1.jpeg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3039ddfff92_0_3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3039ddfff92_0_3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So I skimmed </a:t>
            </a:r>
            <a:r>
              <a:rPr lang="en">
                <a:solidFill>
                  <a:schemeClr val="dk1"/>
                </a:solidFill>
              </a:rPr>
              <a:t>the rest of this job post, I collected some more keywords, and in total here’s what we got: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https://careers.blizzard.com/global/en/job/R024038/Senior-Gameplay-Engineer-II-Unannounced-Game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g3039ddfff92_0_3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3039ddfff92_0_3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Senior, Unity, Mobile, Multiplayer.</a:t>
            </a:r>
            <a:br>
              <a:rPr lang="en">
                <a:solidFill>
                  <a:schemeClr val="dk1"/>
                </a:solidFill>
              </a:rPr>
            </a:br>
            <a:r>
              <a:rPr lang="en">
                <a:solidFill>
                  <a:schemeClr val="dk1"/>
                </a:solidFill>
              </a:rPr>
              <a:t>The hiring manager is like a customer and this is their order. And you are the chef and you better cook what they asked for.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If we are missing an ingredient, let’s say for example let’s say you don’t have experience with a multiplayer game, then we’ll discuss how a portfolio piece can fill in that gap.</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But ultimately our goal is to take these keywords and form a recipe for exactly the candidate they want. And that recipe </a:t>
            </a:r>
            <a:r>
              <a:rPr b="1" lang="en" u="sng">
                <a:solidFill>
                  <a:schemeClr val="dk1"/>
                </a:solidFill>
              </a:rPr>
              <a:t>IS</a:t>
            </a:r>
            <a:r>
              <a:rPr lang="en">
                <a:solidFill>
                  <a:schemeClr val="dk1"/>
                </a:solidFill>
              </a:rPr>
              <a:t> our resume. </a:t>
            </a:r>
            <a:endParaRPr>
              <a:solidFill>
                <a:schemeClr val="dk1"/>
              </a:solidFill>
            </a:endParaRPr>
          </a:p>
          <a:p>
            <a:pPr indent="0" lvl="0" marL="0" rtl="0" algn="l">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https://www.cpapracticeadvisor.com/wp-content/uploads/sites/2/2021/09/checklist_pixabay_mohamed_hassan_3679741_1280.6136f45b817cf.png</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31ba01bd8b5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31ba01bd8b5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L</a:t>
            </a:r>
            <a:r>
              <a:rPr lang="en">
                <a:solidFill>
                  <a:schemeClr val="dk1"/>
                </a:solidFill>
              </a:rPr>
              <a:t>et’s talk about resumes. </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https://demri.net/about-us/142-foundational-documents/788-demri-roadmap</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3039ddfff92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3039ddfff92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A resume should ONLY include things you want to be</a:t>
            </a:r>
            <a:r>
              <a:rPr lang="en">
                <a:solidFill>
                  <a:schemeClr val="dk1"/>
                </a:solidFill>
              </a:rPr>
              <a:t> EVALUATED on</a:t>
            </a:r>
            <a:r>
              <a:rPr lang="en">
                <a:solidFill>
                  <a:schemeClr val="dk1"/>
                </a:solidFill>
              </a:rPr>
              <a:t>. </a:t>
            </a:r>
            <a:br>
              <a:rPr lang="en">
                <a:solidFill>
                  <a:schemeClr val="dk1"/>
                </a:solidFill>
              </a:rPr>
            </a:br>
            <a:r>
              <a:rPr lang="en">
                <a:solidFill>
                  <a:schemeClr val="dk1"/>
                </a:solidFill>
              </a:rPr>
              <a:t>For example,</a:t>
            </a:r>
            <a:r>
              <a:rPr lang="en">
                <a:solidFill>
                  <a:schemeClr val="dk1"/>
                </a:solidFill>
              </a:rPr>
              <a:t> your college graduation date, is implicitly your age. -- Only include it if you want to be judged on that.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Every piece of your resume tells it’s own story…</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1200"/>
              </a:spcBef>
              <a:spcAft>
                <a:spcPts val="0"/>
              </a:spcAft>
              <a:buSzPts val="1100"/>
              <a:buChar char="●"/>
            </a:pPr>
            <a:r>
              <a:rPr lang="en" u="sng">
                <a:solidFill>
                  <a:schemeClr val="hlink"/>
                </a:solidFill>
                <a:hlinkClick r:id="rId2"/>
              </a:rPr>
              <a:t>https://s3-us-west-2.amazonaws.com/hiration/ghost/2023/03/headshot-resume-images-example.png</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3039ddfff92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3039ddfff92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Or another way to say that is: every piece of information points in its own direction.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With every single data point I want you to be critical and ask yourself, is this pointing towards the role.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https://www.resumehelp.com/wp-content/uploads/2022/11/Student-Resume-Example-RH-1-min.png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3fad5c5fbd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33fad5c5fbd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Remember the triangle map. A lot of these roles are on a spectrum.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https://www.resumehelp.com/wp-content/uploads/2022/11/Student-Resume-Example-RH-1-min.png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g33fad5c5fbd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33fad5c5fbd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You might apply for a design role that’s over here. Or you might apply for a design role, that’s instead…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https://www.resumehelp.com/wp-content/uploads/2022/11/Student-Resume-Example-RH-1-min.png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https://www.just-bu.org/uploads/blogs/header_image_1666272314.jpg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g33fad5c5fbd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7" name="Google Shape;837;g33fad5c5fbd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 all the way up here. Now you don’t need a completely new resume to apply to this role.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But you may want to go through your resume and tune it, edit the details to aim it towards that new target.</a:t>
            </a:r>
            <a:endParaRPr>
              <a:solidFill>
                <a:schemeClr val="dk1"/>
              </a:solidFill>
            </a:endParaRPr>
          </a:p>
          <a:p>
            <a:pPr indent="0" lvl="0" marL="0" rtl="0" algn="l">
              <a:lnSpc>
                <a:spcPct val="115000"/>
              </a:lnSpc>
              <a:spcBef>
                <a:spcPts val="1200"/>
              </a:spcBef>
              <a:spcAft>
                <a:spcPts val="0"/>
              </a:spcAft>
              <a:buNone/>
            </a:pPr>
            <a:r>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https://www.resumehelp.com/wp-content/uploads/2022/11/Student-Resume-Example-RH-1-min.png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https://www.just-bu.org/uploads/blogs/header_image_1666272314.jpg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g33fad5c5fbd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8" name="Google Shape;858;g33fad5c5fbd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Ideally we can point all those individuals pieces towards the role.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When they read the resume, we want them to think, “wow this person seems destined for this role”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But that’s only because we took the time to write your story with this ending PLANNED.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https://www.resumehelp.com/wp-content/uploads/2022/11/Student-Resume-Example-RH-1-min.png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https://www.just-bu.org/uploads/blogs/header_image_1666272314.jpg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3039ddfff92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9" name="Google Shape;879;g3039ddfff92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We know what they want, because they literally told us in the job post. Unity, Mobile, Multiplayer. Go through that list, like a checklist.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So if you HAVE a Unity project you want to put that at the top. Maybe you made a unity game, but didn’t indicate that it was a mobile game. In that case you want to go in there and edit the line item so that it specifically says “Unity mobile”.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We don’t want a missing keyword to ruin your candidacy. But we are </a:t>
            </a:r>
            <a:r>
              <a:rPr lang="en" u="sng">
                <a:solidFill>
                  <a:schemeClr val="dk1"/>
                </a:solidFill>
              </a:rPr>
              <a:t>not going to lie</a:t>
            </a:r>
            <a:r>
              <a:rPr lang="en">
                <a:solidFill>
                  <a:schemeClr val="dk1"/>
                </a:solidFill>
              </a:rPr>
              <a:t> on our resume. Later we’ll cover how a portfolio piece can provide that missing keyword.</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 key takeaway is to make sure we deliver what they asked for. Including the so-called “nice to haves”.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https://www.cpapracticeadvisor.com/wp-content/uploads/sites/2/2021/09/checklist_pixabay_mohamed_hassan_3679741_1280.6136f45b817cf.png</a:t>
            </a:r>
            <a:endParaRPr>
              <a:solidFill>
                <a:schemeClr val="dk1"/>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31ba01bd8b5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g31ba01bd8b5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17:45 - In terms of content… </a:t>
            </a:r>
            <a:r>
              <a:rPr lang="en">
                <a:solidFill>
                  <a:schemeClr val="dk1"/>
                </a:solidFill>
              </a:rPr>
              <a:t>A great resume is a list of achievements, not responsibilities.</a:t>
            </a:r>
            <a:endParaRPr>
              <a:solidFill>
                <a:schemeClr val="dk1"/>
              </a:solidFill>
            </a:endParaRPr>
          </a:p>
          <a:p>
            <a:pPr indent="0" lvl="0" marL="0" rtl="0" algn="l">
              <a:lnSpc>
                <a:spcPct val="115000"/>
              </a:lnSpc>
              <a:spcBef>
                <a:spcPts val="0"/>
              </a:spcBef>
              <a:spcAft>
                <a:spcPts val="0"/>
              </a:spcAft>
              <a:buNone/>
            </a:pPr>
            <a:r>
              <a:rPr lang="en">
                <a:solidFill>
                  <a:schemeClr val="dk1"/>
                </a:solidFill>
              </a:rPr>
              <a:t>Let me show you what I mean…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3039ddfff92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3039ddfff92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Here’s </a:t>
            </a:r>
            <a:r>
              <a:rPr lang="en">
                <a:solidFill>
                  <a:schemeClr val="dk1"/>
                </a:solidFill>
              </a:rPr>
              <a:t>an example of a resume entry that’s not great.</a:t>
            </a:r>
            <a:r>
              <a:rPr lang="en">
                <a:solidFill>
                  <a:schemeClr val="dk1"/>
                </a:solidFill>
              </a:rPr>
              <a:t> “Developed a runtime tool to test weapon attachment configurations”</a:t>
            </a:r>
            <a:br>
              <a:rPr lang="en">
                <a:solidFill>
                  <a:schemeClr val="dk1"/>
                </a:solidFill>
              </a:rPr>
            </a:br>
            <a:r>
              <a:rPr lang="en">
                <a:solidFill>
                  <a:schemeClr val="dk1"/>
                </a:solidFill>
              </a:rPr>
              <a:t>It’s not terrible, but it could be a lot better.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3039ddfff92_0_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3039ddfff92_0_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Here’s an much better example: Programmed a C++ IMGui tool to quickly test over 300 weapon attachment configurations, improving QA testing speed from several minutes to a few seconds.</a:t>
            </a:r>
            <a:br>
              <a:rPr lang="en">
                <a:solidFill>
                  <a:schemeClr val="dk1"/>
                </a:solidFill>
              </a:rPr>
            </a:br>
            <a:br>
              <a:rPr lang="en">
                <a:solidFill>
                  <a:schemeClr val="dk1"/>
                </a:solidFill>
              </a:rPr>
            </a:br>
            <a:r>
              <a:rPr lang="en">
                <a:solidFill>
                  <a:schemeClr val="dk1"/>
                </a:solidFill>
              </a:rPr>
              <a:t>Why is this a better resume entry? After all, these two entries could be describing the same exact work.</a:t>
            </a:r>
            <a:br>
              <a:rPr lang="en">
                <a:solidFill>
                  <a:schemeClr val="dk1"/>
                </a:solidFill>
              </a:rPr>
            </a:br>
            <a:r>
              <a:rPr lang="en">
                <a:solidFill>
                  <a:schemeClr val="dk1"/>
                </a:solidFill>
              </a:rPr>
              <a:t>The main </a:t>
            </a:r>
            <a:r>
              <a:rPr lang="en">
                <a:solidFill>
                  <a:schemeClr val="dk1"/>
                </a:solidFill>
              </a:rPr>
              <a:t>reason</a:t>
            </a:r>
            <a:r>
              <a:rPr lang="en">
                <a:solidFill>
                  <a:schemeClr val="dk1"/>
                </a:solidFill>
              </a:rPr>
              <a:t>, is because the bottom entry is an </a:t>
            </a:r>
            <a:r>
              <a:rPr lang="en">
                <a:solidFill>
                  <a:schemeClr val="dk1"/>
                </a:solidFill>
              </a:rPr>
              <a:t>achievement</a:t>
            </a:r>
            <a:r>
              <a:rPr lang="en">
                <a:solidFill>
                  <a:schemeClr val="dk1"/>
                </a:solidFill>
              </a:rPr>
              <a: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g3039ddfff92_0_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g3039ddfff92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Now to write those entries as achievements, I’m about to share with you the SECRET FORMULA.</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https://www.youtube.com/watch?v=wqrpJN_S1wE&amp;ab_channel=SpongeBobSquarePantsNickJr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3039ddfff92_0_6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3039ddfff92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Action plus skill </a:t>
            </a:r>
            <a:r>
              <a:rPr lang="en">
                <a:solidFill>
                  <a:schemeClr val="dk1"/>
                </a:solidFill>
              </a:rPr>
              <a:t>equals result.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Let’s see this formula applied to the previous example.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https://www.youtube.com/watch?v=wqrpJN_S1wE&amp;ab_channel=SpongeBobSquarePantsNickJr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g3039ddfff92_0_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5" name="Google Shape;945;g3039ddfff92_0_6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Action plus skill equals result.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The action is “Programmed”.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Here we want a</a:t>
            </a:r>
            <a:r>
              <a:rPr lang="en">
                <a:solidFill>
                  <a:schemeClr val="dk1"/>
                </a:solidFill>
              </a:rPr>
              <a:t> varied set of strong “action verbs”. I recommend looking up “MIT action verbs”, those are some great examples.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The skill is “C++”.</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Notice that we EMBED the skill into the entry. You NEVER want to just “tell” your skills. You INSTEAD want to “show” the skills through listing relevant work experience.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The result is “going from minutes to seconds”.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We are always looking for quantitative data, in this case we are measuring time. I always say, try to find a number. </a:t>
            </a:r>
            <a:r>
              <a:rPr lang="en">
                <a:solidFill>
                  <a:schemeClr val="dk1"/>
                </a:solidFill>
              </a:rPr>
              <a:t>If we can find a NUMBER it will lead us to an ACHIEVEMENT.</a:t>
            </a:r>
            <a:endParaRPr>
              <a:solidFill>
                <a:schemeClr val="dk1"/>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33fad5c5fb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4" name="Google Shape;954;g33fad5c5fb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example, if your job was to “fix bugs” your achievement might be that you “fixed 5 bugs”. Just adding a number like that can turn it from a responsibility into an achievement.</a:t>
            </a:r>
            <a:endParaRPr>
              <a:solidFill>
                <a:schemeClr val="dk1"/>
              </a:solidFil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g33fad5c5fbd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3" name="Google Shape;963;g33fad5c5fbd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So that’s the formula. We may not NEED this, but we WANT this. We’re starting to talk about the difference between a GOOD candidate and a GREAT candidate.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 GREAT resume is a list of achievements, not responsibilities.</a:t>
            </a:r>
            <a:endParaRPr>
              <a:solidFill>
                <a:schemeClr val="dk1"/>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3039ddfff92_0_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2" name="Google Shape;972;g3039ddfff92_0_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20:15 - Okay I don’t have time to go through them all but there are a ton of extra tips in the slides link.</a:t>
            </a:r>
            <a:endParaRPr>
              <a:solidFill>
                <a:schemeClr val="dk1"/>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3115a31188d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3115a31188d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[Skip]</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https://thumbs.dreamstime.com/b/top-secret-vector-stamp-ink-42538693.jpg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3115a31188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3115a3118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One I just want to highlight is make sure to put the title you want in BIG letters right next to your name.</a:t>
            </a:r>
            <a:endParaRPr>
              <a:solidFill>
                <a:schemeClr val="dk1"/>
              </a:solidFill>
            </a:endParaRPr>
          </a:p>
          <a:p>
            <a:pPr indent="0" lvl="0" marL="0" rtl="0" algn="l">
              <a:lnSpc>
                <a:spcPct val="115000"/>
              </a:lnSpc>
              <a:spcBef>
                <a:spcPts val="0"/>
              </a:spcBef>
              <a:spcAft>
                <a:spcPts val="0"/>
              </a:spcAft>
              <a:buNone/>
            </a:pPr>
            <a:r>
              <a:rPr lang="en">
                <a:solidFill>
                  <a:schemeClr val="dk1"/>
                </a:solidFill>
              </a:rPr>
              <a:t>It’s good positive </a:t>
            </a:r>
            <a:r>
              <a:rPr lang="en">
                <a:solidFill>
                  <a:schemeClr val="dk1"/>
                </a:solidFill>
              </a:rPr>
              <a:t>psychology, it </a:t>
            </a:r>
            <a:r>
              <a:rPr lang="en">
                <a:solidFill>
                  <a:schemeClr val="dk1"/>
                </a:solidFill>
              </a:rPr>
              <a:t>gets them to associate you with the role, and it explicitly defines the resume’s direction.</a:t>
            </a:r>
            <a:br>
              <a:rPr lang="en">
                <a:solidFill>
                  <a:schemeClr val="dk1"/>
                </a:solidFill>
              </a:rPr>
            </a:b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https://d25zcttzf44i59.cloudfront.net/senior-programmer-resume-example.png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3115a31188d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3115a31188d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But my NUMBER ONE resume tip. Is you can’t just look at your own resume.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Alot of candidates have only </a:t>
            </a:r>
            <a:r>
              <a:rPr lang="en">
                <a:solidFill>
                  <a:schemeClr val="dk1"/>
                </a:solidFill>
              </a:rPr>
              <a:t>ever read one resume - their own. </a:t>
            </a:r>
            <a:br>
              <a:rPr lang="en">
                <a:solidFill>
                  <a:schemeClr val="dk1"/>
                </a:solidFill>
              </a:rPr>
            </a:br>
            <a:r>
              <a:rPr lang="en">
                <a:solidFill>
                  <a:schemeClr val="dk1"/>
                </a:solidFill>
              </a:rPr>
              <a:t>That’s not good. You wouldn’t make a game without playing games right? You’ve got to read other resumes!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Because just by reading a bunch of resumes, you’re going to </a:t>
            </a:r>
            <a:r>
              <a:rPr lang="en">
                <a:solidFill>
                  <a:schemeClr val="dk1"/>
                </a:solidFill>
              </a:rPr>
              <a:t>naturally</a:t>
            </a:r>
            <a:r>
              <a:rPr lang="en">
                <a:solidFill>
                  <a:schemeClr val="dk1"/>
                </a:solidFill>
              </a:rPr>
              <a:t> see what makes some of them stand out..</a:t>
            </a:r>
            <a:br>
              <a:rPr lang="en">
                <a:solidFill>
                  <a:schemeClr val="dk1"/>
                </a:solidFill>
              </a:rPr>
            </a:b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https://d25zcttzf44i59.cloudfront.net/senior-programmer-resume-example.png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3115a31188d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0" name="Google Shape;1010;g3115a31188d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For students, I recommend you checkout the university website of CMU ETC,</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every year they post ALL the resumes of their graduating class.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So you can SEE them and STUDY them.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You can p</a:t>
            </a:r>
            <a:r>
              <a:rPr lang="en">
                <a:solidFill>
                  <a:schemeClr val="dk1"/>
                </a:solidFill>
              </a:rPr>
              <a:t>retend</a:t>
            </a:r>
            <a:r>
              <a:rPr lang="en">
                <a:solidFill>
                  <a:schemeClr val="dk1"/>
                </a:solidFill>
              </a:rPr>
              <a:t> to be a hiring manager and compare their resumes to your own, or do this with friends.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It’s a great way to find your areas of improvement.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You’ve got to the know your competition……(Breathe!)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3115a31188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3115a31188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So let’s say your resume IS competitive. </a:t>
            </a:r>
            <a:endParaRPr>
              <a:solidFill>
                <a:schemeClr val="dk1"/>
              </a:solidFill>
            </a:endParaRPr>
          </a:p>
          <a:p>
            <a:pPr indent="0" lvl="0" marL="0" rtl="0" algn="l">
              <a:lnSpc>
                <a:spcPct val="115000"/>
              </a:lnSpc>
              <a:spcBef>
                <a:spcPts val="0"/>
              </a:spcBef>
              <a:spcAft>
                <a:spcPts val="0"/>
              </a:spcAft>
              <a:buNone/>
            </a:pPr>
            <a:r>
              <a:rPr lang="en">
                <a:solidFill>
                  <a:schemeClr val="dk1"/>
                </a:solidFill>
              </a:rPr>
              <a:t>And NOW, you go through it with your keyword checklist: Unity, Mobile, Multiplayer. </a:t>
            </a:r>
            <a:endParaRPr>
              <a:solidFill>
                <a:schemeClr val="dk1"/>
              </a:solidFill>
            </a:endParaRPr>
          </a:p>
          <a:p>
            <a:pPr indent="0" lvl="0" marL="0" rtl="0" algn="l">
              <a:lnSpc>
                <a:spcPct val="115000"/>
              </a:lnSpc>
              <a:spcBef>
                <a:spcPts val="0"/>
              </a:spcBef>
              <a:spcAft>
                <a:spcPts val="0"/>
              </a:spcAft>
              <a:buNone/>
            </a:pPr>
            <a:r>
              <a:rPr lang="en">
                <a:solidFill>
                  <a:schemeClr val="dk1"/>
                </a:solidFill>
              </a:rPr>
              <a:t>Let’s say you’ve got Unity AND mobile, but you haven’t done any multiplayer projects … should you still apply?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….You could. But if you have the time, this is exactly where a focused portfolio piece can fill in the gap. </a:t>
            </a:r>
            <a:endParaRPr>
              <a:solidFill>
                <a:schemeClr val="dk1"/>
              </a:solidFill>
            </a:endParaRPr>
          </a:p>
          <a:p>
            <a:pPr indent="0" lvl="0" marL="0" rtl="0" algn="l">
              <a:lnSpc>
                <a:spcPct val="115000"/>
              </a:lnSpc>
              <a:spcBef>
                <a:spcPts val="0"/>
              </a:spcBef>
              <a:spcAft>
                <a:spcPts val="0"/>
              </a:spcAft>
              <a:buNone/>
            </a:pPr>
            <a:r>
              <a:rPr lang="en">
                <a:solidFill>
                  <a:schemeClr val="dk1"/>
                </a:solidFill>
              </a:rPr>
              <a:t>Portfolio projects are a way for us to manufacture experience in areas where our resumes would otherwise fall short.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https://worldclasstutoring.com/wp-content/uploads/2024/06/man-5723449_1280.jpg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31ba01bd8b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31ba01bd8b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22:00 - </a:t>
            </a:r>
            <a:r>
              <a:rPr lang="en">
                <a:solidFill>
                  <a:schemeClr val="dk1"/>
                </a:solidFill>
              </a:rPr>
              <a:t>Okay, there are MANY kinds of portfolio pieces. But for most folks you’re going to want to build something called a demo.</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https://demri.net/about-us/142-foundational-documents/788-demri-roadmap</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2" name="Shape 1052"/>
        <p:cNvGrpSpPr/>
        <p:nvPr/>
      </p:nvGrpSpPr>
      <p:grpSpPr>
        <a:xfrm>
          <a:off x="0" y="0"/>
          <a:ext cx="0" cy="0"/>
          <a:chOff x="0" y="0"/>
          <a:chExt cx="0" cy="0"/>
        </a:xfrm>
      </p:grpSpPr>
      <p:sp>
        <p:nvSpPr>
          <p:cNvPr id="1053" name="Google Shape;1053;g3115a31188d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4" name="Google Shape;1054;g3115a31188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Demos are extremely LEAN, the whole point is to get it done fast. Pick a competency, like Multiplayer, and build a super-small demo to demonstrate that competency.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3115a31188d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3115a31188d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Two weeks is probably the maximum time commitment we are talking about here. Two Weeks. We are not trying to build a game. They don’t need to play it.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https://www.etsy.com/listing/1420671629/two-week-planner-printable-weekly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3115a31188d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g3115a31188d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It’s okay for there to be a man behind the curtain. You’re NOT going to sell a tech demo.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And it’s fine if your demo is a copy of another game. </a:t>
            </a:r>
            <a:endParaRPr>
              <a:solidFill>
                <a:schemeClr val="dk1"/>
              </a:solidFill>
            </a:endParaRPr>
          </a:p>
          <a:p>
            <a:pPr indent="0" lvl="0" marL="0" rtl="0" algn="l">
              <a:lnSpc>
                <a:spcPct val="115000"/>
              </a:lnSpc>
              <a:spcBef>
                <a:spcPts val="0"/>
              </a:spcBef>
              <a:spcAft>
                <a:spcPts val="0"/>
              </a:spcAft>
              <a:buNone/>
            </a:pPr>
            <a:r>
              <a:rPr lang="en">
                <a:solidFill>
                  <a:schemeClr val="dk1"/>
                </a:solidFill>
              </a:rPr>
              <a:t>In fact, you might get bonus points if your demo emulates a game from the studio you are applying to. That’s flattery.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But the key </a:t>
            </a:r>
            <a:r>
              <a:rPr lang="en">
                <a:solidFill>
                  <a:schemeClr val="dk1"/>
                </a:solidFill>
              </a:rPr>
              <a:t>point is we are NOT trying to be creative here.</a:t>
            </a:r>
            <a:endParaRPr>
              <a:solidFill>
                <a:schemeClr val="dk1"/>
              </a:solidFill>
            </a:endParaRPr>
          </a:p>
          <a:p>
            <a:pPr indent="0" lvl="0" marL="0" rtl="0" algn="l">
              <a:lnSpc>
                <a:spcPct val="115000"/>
              </a:lnSpc>
              <a:spcBef>
                <a:spcPts val="0"/>
              </a:spcBef>
              <a:spcAft>
                <a:spcPts val="0"/>
              </a:spcAft>
              <a:buNone/>
            </a:pPr>
            <a:r>
              <a:rPr lang="en">
                <a:solidFill>
                  <a:schemeClr val="dk1"/>
                </a:solidFill>
              </a:rPr>
              <a:t>We’re just trying to demonstrate competency.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https://7criminalminds.blogspot.com/2018/07/the-man-behind-curtain.html</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3115a31188d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2" name="Google Shape;1082;g3115a31188d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23:30 - Make sure you are demonstrating the right competencies. For example: if you’re a coder, then make sure you’re coding. Do not show them a demo that ONLY has scripting, like </a:t>
            </a:r>
            <a:r>
              <a:rPr lang="en">
                <a:solidFill>
                  <a:schemeClr val="dk1"/>
                </a:solidFill>
              </a:rPr>
              <a:t>blueprints</a:t>
            </a:r>
            <a:r>
              <a:rPr lang="en">
                <a:solidFill>
                  <a:schemeClr val="dk1"/>
                </a:solidFill>
              </a:rPr>
              <a:t>. You don’t want them to think you used blueprints because you didn’t know how to code.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https://m.youtube.com/watch?v=9sPWVJKYJ_0</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3115a31188d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3115a31188d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Likewise, unless the role asks for YOUR art, it has no place in the portfolio. Instead download or purchase the BEST art you can.</a:t>
            </a:r>
            <a:endParaRPr>
              <a:solidFill>
                <a:schemeClr val="dk1"/>
              </a:solidFill>
            </a:endParaRPr>
          </a:p>
          <a:p>
            <a:pPr indent="0" lvl="0" marL="0" rtl="0" algn="l">
              <a:lnSpc>
                <a:spcPct val="115000"/>
              </a:lnSpc>
              <a:spcBef>
                <a:spcPts val="0"/>
              </a:spcBef>
              <a:spcAft>
                <a:spcPts val="0"/>
              </a:spcAft>
              <a:buNone/>
            </a:pPr>
            <a:r>
              <a:rPr lang="en">
                <a:solidFill>
                  <a:schemeClr val="dk1"/>
                </a:solidFill>
              </a:rPr>
              <a:t>It’s really hard to see past bad art. But great art can provide a halo effect (halo-sound) to make your code and designs look better.</a:t>
            </a:r>
            <a:endParaRPr>
              <a:solidFill>
                <a:schemeClr val="dk1"/>
              </a:solidFill>
            </a:endParaRPr>
          </a:p>
          <a:p>
            <a:pPr indent="0" lvl="0" marL="0" rtl="0" algn="l">
              <a:lnSpc>
                <a:spcPct val="115000"/>
              </a:lnSpc>
              <a:spcBef>
                <a:spcPts val="0"/>
              </a:spcBef>
              <a:spcAft>
                <a:spcPts val="0"/>
              </a:spcAft>
              <a:buNone/>
            </a:pPr>
            <a:r>
              <a:rPr lang="en">
                <a:solidFill>
                  <a:schemeClr val="dk1"/>
                </a:solidFill>
              </a:rPr>
              <a:t>Likewise, if you’re an artist just download the gameplay demos, you don’t need to teach yourself how to code.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https://news.artnet.com/app/news-upload/2014/04/Ecce-Homo.jpg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3115a31188d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3115a31188d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Here’s an example of a great demo. This is from my friend Dan, he has a YouTube channel and he recreates visuals effects from popular games. </a:t>
            </a:r>
            <a:endParaRPr>
              <a:solidFill>
                <a:schemeClr val="dk1"/>
              </a:solidFill>
            </a:endParaRPr>
          </a:p>
          <a:p>
            <a:pPr indent="0" lvl="0" marL="0" rtl="0" algn="l">
              <a:lnSpc>
                <a:spcPct val="115000"/>
              </a:lnSpc>
              <a:spcBef>
                <a:spcPts val="0"/>
              </a:spcBef>
              <a:spcAft>
                <a:spcPts val="0"/>
              </a:spcAft>
              <a:buNone/>
            </a:pPr>
            <a:r>
              <a:rPr lang="en">
                <a:solidFill>
                  <a:schemeClr val="dk1"/>
                </a:solidFill>
              </a:rPr>
              <a:t>In this case he recreated the Winston barrier effect from Overwatch.</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I want to emphasize that this shader demo does not have any gameplay. That’s because he is focused. He’s not trying to show gameplay, he’s just trying to show cool graphics. He’s focused on a single core competency.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So that’s a demo, demos are great.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https://youtu.be/C6lGEgcHbWc?si=QkMBjJrBiFiAesQt</a:t>
            </a:r>
            <a:endParaRPr/>
          </a:p>
          <a:p>
            <a:pPr indent="-298450" lvl="0" marL="457200" rtl="0" algn="l">
              <a:lnSpc>
                <a:spcPct val="115000"/>
              </a:lnSpc>
              <a:spcBef>
                <a:spcPts val="0"/>
              </a:spcBef>
              <a:spcAft>
                <a:spcPts val="0"/>
              </a:spcAft>
              <a:buSzPts val="1100"/>
              <a:buChar char="●"/>
            </a:pPr>
            <a:r>
              <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3115a31188d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8" name="Google Shape;1118;g3115a31188d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Another type of portfolio piece is an indie project.</a:t>
            </a:r>
            <a:br>
              <a:rPr lang="en">
                <a:solidFill>
                  <a:schemeClr val="dk1"/>
                </a:solidFill>
              </a:rPr>
            </a:br>
            <a:r>
              <a:rPr lang="en">
                <a:solidFill>
                  <a:schemeClr val="dk1"/>
                </a:solidFill>
              </a:rPr>
              <a:t>Now I LOVE indie games, but they are not an EFFICIENT time investment for portfolios.</a:t>
            </a:r>
            <a:br>
              <a:rPr lang="en">
                <a:solidFill>
                  <a:schemeClr val="dk1"/>
                </a:solidFill>
              </a:rPr>
            </a:br>
            <a:r>
              <a:rPr lang="en">
                <a:solidFill>
                  <a:schemeClr val="dk1"/>
                </a:solidFill>
              </a:rPr>
              <a:t>A </a:t>
            </a:r>
            <a:r>
              <a:rPr lang="en">
                <a:solidFill>
                  <a:schemeClr val="dk1"/>
                </a:solidFill>
              </a:rPr>
              <a:t>portfolio</a:t>
            </a:r>
            <a:r>
              <a:rPr lang="en">
                <a:solidFill>
                  <a:schemeClr val="dk1"/>
                </a:solidFill>
              </a:rPr>
              <a:t> piece ideally should be focused on just one thing, but games are usually a bunch of things, so it results in some of your </a:t>
            </a:r>
            <a:r>
              <a:rPr lang="en">
                <a:solidFill>
                  <a:schemeClr val="dk1"/>
                </a:solidFill>
              </a:rPr>
              <a:t>time</a:t>
            </a:r>
            <a:r>
              <a:rPr lang="en">
                <a:solidFill>
                  <a:schemeClr val="dk1"/>
                </a:solidFill>
              </a:rPr>
              <a:t> being wasted when it could have been more focused.</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But maybe you already made a game. So if we’ve got it, let me tell you how to show it.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https://www.cnet.com/a/img/resize/8291c9bc89930ad740842d53ed5d03ae6aaca2c2/hub/2020/03/13/7345e682-1f6e-4893-895d-079ec4d979bc/shorthike.jpg?auto=webp&amp;width=1200</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3115a31188d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3115a31188d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Make the portfolio piece accessible. Keep in mind that the portfolio piece is not the game </a:t>
            </a:r>
            <a:r>
              <a:rPr lang="en">
                <a:solidFill>
                  <a:schemeClr val="dk1"/>
                </a:solidFill>
              </a:rPr>
              <a:t>itself</a:t>
            </a:r>
            <a:r>
              <a:rPr lang="en">
                <a:solidFill>
                  <a:schemeClr val="dk1"/>
                </a:solidFill>
              </a:rPr>
              <a:t>. The portfolio piece is a writeup or video-explainer of a feature WITHIN your game.</a:t>
            </a:r>
            <a:endParaRPr>
              <a:solidFill>
                <a:schemeClr val="dk1"/>
              </a:solidFill>
            </a:endParaRPr>
          </a:p>
          <a:p>
            <a:pPr indent="0" lvl="0" marL="0" rtl="0" algn="l">
              <a:lnSpc>
                <a:spcPct val="115000"/>
              </a:lnSpc>
              <a:spcBef>
                <a:spcPts val="0"/>
              </a:spcBef>
              <a:spcAft>
                <a:spcPts val="0"/>
              </a:spcAft>
              <a:buNone/>
            </a:pPr>
            <a:r>
              <a:rPr lang="en">
                <a:solidFill>
                  <a:schemeClr val="dk1"/>
                </a:solidFill>
              </a:rPr>
              <a:t>When I say video-explainer I DO NOT mean “game trailer”. A trailer is a marketing asset for potential CUSTOMERS. Your portfolio reviewer is a different audience, they really do deserve their own video.</a:t>
            </a:r>
            <a:br>
              <a:rPr lang="en">
                <a:solidFill>
                  <a:schemeClr val="dk1"/>
                </a:solidFill>
              </a:rPr>
            </a:br>
            <a:r>
              <a:rPr lang="en">
                <a:solidFill>
                  <a:schemeClr val="dk1"/>
                </a:solidFill>
              </a:rPr>
              <a:t>Don’t expect them to download or play the game, instead you want to make something like a video that just jumps directly into showing them what you achieved.</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https://t3.ftcdn.net/jpg/05/35/24/04/360_F_535240482_E2FCPJa9Pw914WrvkV6ipzPjpJVSCBSW.jpg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3115a31188d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3115a31188d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My second tip is not a tip, it’s a requirement. You HAVE to finish. </a:t>
            </a:r>
            <a:endParaRPr>
              <a:solidFill>
                <a:schemeClr val="dk1"/>
              </a:solidFill>
            </a:endParaRPr>
          </a:p>
          <a:p>
            <a:pPr indent="0" lvl="0" marL="0" rtl="0" algn="l">
              <a:lnSpc>
                <a:spcPct val="115000"/>
              </a:lnSpc>
              <a:spcBef>
                <a:spcPts val="0"/>
              </a:spcBef>
              <a:spcAft>
                <a:spcPts val="0"/>
              </a:spcAft>
              <a:buNone/>
            </a:pPr>
            <a:r>
              <a:rPr lang="en">
                <a:solidFill>
                  <a:schemeClr val="dk1"/>
                </a:solidFill>
              </a:rPr>
              <a:t>This type of project is effective when you release it, because then you get social proof of your competency.</a:t>
            </a:r>
            <a:endParaRPr>
              <a:solidFill>
                <a:schemeClr val="dk1"/>
              </a:solidFill>
            </a:endParaRPr>
          </a:p>
          <a:p>
            <a:pPr indent="0" lvl="0" marL="0" rtl="0" algn="l">
              <a:lnSpc>
                <a:spcPct val="115000"/>
              </a:lnSpc>
              <a:spcBef>
                <a:spcPts val="0"/>
              </a:spcBef>
              <a:spcAft>
                <a:spcPts val="0"/>
              </a:spcAft>
              <a:buNone/>
            </a:pPr>
            <a:r>
              <a:rPr lang="en">
                <a:solidFill>
                  <a:schemeClr val="dk1"/>
                </a:solidFill>
              </a:rPr>
              <a:t>We don’t want you getting stuck on </a:t>
            </a:r>
            <a:r>
              <a:rPr lang="en">
                <a:solidFill>
                  <a:schemeClr val="dk1"/>
                </a:solidFill>
              </a:rPr>
              <a:t>creativity problems, when you should be focused on demsontrating competency.</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https://media.istockphoto.com/id/1247728111/photo/man-wears-business-suit-and-pushes-big-rock-up-a-hill.jpg?s=612x612&amp;w=0&amp;k=20&amp;c=oVFXZoU27HVrbDAn3PzLlNxRd928dEnAYY-cW6-nrtw=</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3115a31188d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3115a31188d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And I put a few BONUS tips in the slides.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3115a31188d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3115a31188d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Here’s an example of a great indie project. This is from my friend who goes by the name kaiser_will.</a:t>
            </a:r>
            <a:endParaRPr>
              <a:solidFill>
                <a:schemeClr val="dk1"/>
              </a:solidFill>
            </a:endParaRPr>
          </a:p>
          <a:p>
            <a:pPr indent="0" lvl="0" marL="0" rtl="0" algn="l">
              <a:lnSpc>
                <a:spcPct val="115000"/>
              </a:lnSpc>
              <a:spcBef>
                <a:spcPts val="0"/>
              </a:spcBef>
              <a:spcAft>
                <a:spcPts val="0"/>
              </a:spcAft>
              <a:buNone/>
            </a:pPr>
            <a:r>
              <a:rPr lang="en">
                <a:solidFill>
                  <a:schemeClr val="dk1"/>
                </a:solidFill>
              </a:rPr>
              <a:t>He made a mod for the game Doom Eternal. He’s got a great writeup on his website that covers the implementation details. The mod is extremely popular which tells the game studios that he can make something that they can sell.</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So that’s a indie project, not for everyone, but it can quite effective. Again, I only recommend this is you’ve already made it.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SzPts val="1100"/>
              <a:buChar char="●"/>
            </a:pPr>
            <a:r>
              <a:rPr lang="en"/>
              <a:t>https://dylan-ralston-portfolio.squarespace.com/portfolio/#kaisercampaign</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3115a31188d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3115a31188d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Okay our final portfolio type is a recap or “post-mortem” of work on a larger project. Most GDC talks are basically this kind of portfolio piece.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https://upload.wikimedia.org/wikipedia/commons/thumb/c/ca/Classic_Game_Postmortem_-_Rez_-_GDC_2016_%2825244536163%29.jpg/1280px-Classic_Game_Postmortem_-_Rez_-_GDC_2016_%2825244536163%29.jpg</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3115a31188d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3115a31188d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We’re going to jump right into an example. This is from my friend Jeff he worked on Red Dead Redemption 2. </a:t>
            </a:r>
            <a:endParaRPr>
              <a:solidFill>
                <a:schemeClr val="dk1"/>
              </a:solidFill>
            </a:endParaRPr>
          </a:p>
          <a:p>
            <a:pPr indent="0" lvl="0" marL="0" rtl="0" algn="l">
              <a:lnSpc>
                <a:spcPct val="115000"/>
              </a:lnSpc>
              <a:spcBef>
                <a:spcPts val="0"/>
              </a:spcBef>
              <a:spcAft>
                <a:spcPts val="0"/>
              </a:spcAft>
              <a:buNone/>
            </a:pPr>
            <a:r>
              <a:rPr lang="en">
                <a:solidFill>
                  <a:schemeClr val="dk1"/>
                </a:solidFill>
              </a:rPr>
              <a:t>And what we have here is basically just a blog page with some </a:t>
            </a:r>
            <a:r>
              <a:rPr lang="en">
                <a:solidFill>
                  <a:schemeClr val="dk1"/>
                </a:solidFill>
              </a:rPr>
              <a:t>explainer text and </a:t>
            </a:r>
            <a:r>
              <a:rPr lang="en">
                <a:solidFill>
                  <a:schemeClr val="dk1"/>
                </a:solidFill>
              </a:rPr>
              <a:t>embedded YouTube videos.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And again, note that THE GAME Red Redemption itself is NOT his </a:t>
            </a:r>
            <a:r>
              <a:rPr lang="en">
                <a:solidFill>
                  <a:schemeClr val="dk1"/>
                </a:solidFill>
              </a:rPr>
              <a:t>portfolio piece. His portfolio pieces are specific features WITHIN the game.</a:t>
            </a:r>
            <a:endParaRPr>
              <a:solidFill>
                <a:schemeClr val="dk1"/>
              </a:solidFill>
            </a:endParaRPr>
          </a:p>
          <a:p>
            <a:pPr indent="0" lvl="0" marL="0" rtl="0" algn="l">
              <a:lnSpc>
                <a:spcPct val="115000"/>
              </a:lnSpc>
              <a:spcBef>
                <a:spcPts val="0"/>
              </a:spcBef>
              <a:spcAft>
                <a:spcPts val="0"/>
              </a:spcAft>
              <a:buNone/>
            </a:pPr>
            <a:r>
              <a:rPr lang="en">
                <a:solidFill>
                  <a:schemeClr val="dk1"/>
                </a:solidFill>
              </a:rPr>
              <a:t>Even if you made the whole game, you still want to focus on just one or two features that show off the relevant competencies from the checklist.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https://afloatingpoint.blogspot.com/2018/11/red-dead-redemption-2-recap.html</a:t>
            </a:r>
            <a:endParaRPr/>
          </a:p>
          <a:p>
            <a:pPr indent="-298450" lvl="0" marL="457200" rtl="0" algn="l">
              <a:lnSpc>
                <a:spcPct val="115000"/>
              </a:lnSpc>
              <a:spcBef>
                <a:spcPts val="0"/>
              </a:spcBef>
              <a:spcAft>
                <a:spcPts val="0"/>
              </a:spcAft>
              <a:buSzPts val="1100"/>
              <a:buChar char="●"/>
            </a:pPr>
            <a:r>
              <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33fad5c5fb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1" name="Google Shape;1191;g33fad5c5fb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This is not a fancy website, it’s Blogspot.com, and that’s fine. He didn’t need to make his own website, because he’s not trying to be a web developer. </a:t>
            </a:r>
            <a:br>
              <a:rPr lang="en">
                <a:solidFill>
                  <a:schemeClr val="dk1"/>
                </a:solidFill>
              </a:rPr>
            </a:br>
            <a:r>
              <a:rPr lang="en">
                <a:solidFill>
                  <a:schemeClr val="dk1"/>
                </a:solidFill>
              </a:rPr>
              <a:t>For programmers, I recommend Weebly. For artists, use Artstation. What’s important is to just make it as easy as possible to evaluate the work.</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Okay so that’s a “recap”, sometimes called a post-mortem.</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https://afloatingpoint.blogspot.com/2018/11/red-dead-redemption-2-recap.html</a:t>
            </a:r>
            <a:endParaRPr/>
          </a:p>
          <a:p>
            <a:pPr indent="-298450" lvl="0" marL="457200" rtl="0" algn="l">
              <a:lnSpc>
                <a:spcPct val="115000"/>
              </a:lnSpc>
              <a:spcBef>
                <a:spcPts val="0"/>
              </a:spcBef>
              <a:spcAft>
                <a:spcPts val="0"/>
              </a:spcAft>
              <a:buSzPts val="1100"/>
              <a:buChar char="●"/>
            </a:pPr>
            <a:r>
              <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8" name="Shape 1198"/>
        <p:cNvGrpSpPr/>
        <p:nvPr/>
      </p:nvGrpSpPr>
      <p:grpSpPr>
        <a:xfrm>
          <a:off x="0" y="0"/>
          <a:ext cx="0" cy="0"/>
          <a:chOff x="0" y="0"/>
          <a:chExt cx="0" cy="0"/>
        </a:xfrm>
      </p:grpSpPr>
      <p:sp>
        <p:nvSpPr>
          <p:cNvPr id="1199" name="Google Shape;1199;g320b54f154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0" name="Google Shape;1200;g320b54f154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solidFill>
                  <a:schemeClr val="dk1"/>
                </a:solidFill>
              </a:rPr>
              <a:t>Okay now they were’nt on the official roadmap but I do have a few QUICK bonus topics </a:t>
            </a:r>
            <a:r>
              <a:rPr lang="en">
                <a:solidFill>
                  <a:schemeClr val="dk1"/>
                </a:solidFill>
              </a:rPr>
              <a:t>for you!</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None/>
            </a:pPr>
            <a:r>
              <a:rPr lang="en">
                <a:solidFill>
                  <a:schemeClr val="dk1"/>
                </a:solidFill>
              </a:rPr>
              <a:t>Photo Credit: </a:t>
            </a:r>
            <a:endParaRPr>
              <a:solidFill>
                <a:schemeClr val="dk1"/>
              </a:solidFill>
            </a:endParaRPr>
          </a:p>
          <a:p>
            <a:pPr indent="-298450" lvl="0" marL="457200" rtl="0" algn="l">
              <a:lnSpc>
                <a:spcPct val="100000"/>
              </a:lnSpc>
              <a:spcBef>
                <a:spcPts val="0"/>
              </a:spcBef>
              <a:spcAft>
                <a:spcPts val="0"/>
              </a:spcAft>
              <a:buSzPts val="1100"/>
              <a:buChar char="●"/>
            </a:pPr>
            <a:r>
              <a:rPr lang="en" u="sng">
                <a:solidFill>
                  <a:schemeClr val="hlink"/>
                </a:solidFill>
                <a:hlinkClick r:id="rId2"/>
              </a:rPr>
              <a:t>https://demri.net/about-us/142-foundational-documents/788-demri-roadmap</a:t>
            </a:r>
            <a:endParaRPr>
              <a:solidFill>
                <a:schemeClr val="dk1"/>
              </a:solidFill>
            </a:endParaRPr>
          </a:p>
          <a:p>
            <a:pPr indent="0" lvl="0" marL="0" rtl="0" algn="l">
              <a:lnSpc>
                <a:spcPct val="100000"/>
              </a:lnSpc>
              <a:spcBef>
                <a:spcPts val="1200"/>
              </a:spcBef>
              <a:spcAft>
                <a:spcPts val="0"/>
              </a:spcAft>
              <a:buNone/>
            </a:pPr>
            <a:r>
              <a:t/>
            </a:r>
            <a:endParaRPr>
              <a:solidFill>
                <a:schemeClr val="dk1"/>
              </a:solidFill>
            </a:endParaRPr>
          </a:p>
          <a:p>
            <a:pPr indent="0" lvl="0" marL="0" rtl="0" algn="l">
              <a:lnSpc>
                <a:spcPct val="100000"/>
              </a:lnSpc>
              <a:spcBef>
                <a:spcPts val="1200"/>
              </a:spcBef>
              <a:spcAft>
                <a:spcPts val="1200"/>
              </a:spcAft>
              <a:buNone/>
            </a:pPr>
            <a:r>
              <a:t/>
            </a:r>
            <a:endParaRPr>
              <a:solidFill>
                <a:schemeClr val="dk1"/>
              </a:solidFil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115a31188d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0" name="Google Shape;1210;g3115a31188d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 had planned to go over cover letters, but really… unless you have a major career transition or gap in your work history, you probably don’t need one.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If they ASK for a cover letter, I’ve included a template that you can use in the bonus slides... But otherwise I would not worry about it.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https://afloatingpoint.blogspot.com/2018/11/red-dead-redemption-2-recap.html</a:t>
            </a:r>
            <a:endParaRPr>
              <a:solidFill>
                <a:schemeClr val="dk1"/>
              </a:solidFil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8" name="Shape 1218"/>
        <p:cNvGrpSpPr/>
        <p:nvPr/>
      </p:nvGrpSpPr>
      <p:grpSpPr>
        <a:xfrm>
          <a:off x="0" y="0"/>
          <a:ext cx="0" cy="0"/>
          <a:chOff x="0" y="0"/>
          <a:chExt cx="0" cy="0"/>
        </a:xfrm>
      </p:grpSpPr>
      <p:sp>
        <p:nvSpPr>
          <p:cNvPr id="1219" name="Google Shape;1219;g3115a31188d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3115a31188d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[Skip]</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https://afloatingpoint.blogspot.com/2018/11/red-dead-redemption-2-recap.html</a:t>
            </a:r>
            <a:endParaRPr/>
          </a:p>
          <a:p>
            <a:pPr indent="-298450" lvl="0" marL="457200" rtl="0" algn="l">
              <a:lnSpc>
                <a:spcPct val="115000"/>
              </a:lnSpc>
              <a:spcBef>
                <a:spcPts val="0"/>
              </a:spcBef>
              <a:spcAft>
                <a:spcPts val="0"/>
              </a:spcAft>
              <a:buSzPts val="1100"/>
              <a:buChar char="●"/>
            </a:pPr>
            <a:r>
              <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9" name="Shape 1229"/>
        <p:cNvGrpSpPr/>
        <p:nvPr/>
      </p:nvGrpSpPr>
      <p:grpSpPr>
        <a:xfrm>
          <a:off x="0" y="0"/>
          <a:ext cx="0" cy="0"/>
          <a:chOff x="0" y="0"/>
          <a:chExt cx="0" cy="0"/>
        </a:xfrm>
      </p:grpSpPr>
      <p:sp>
        <p:nvSpPr>
          <p:cNvPr id="1230" name="Google Shape;1230;g3115a31188d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1" name="Google Shape;1231;g3115a31188d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30:30 - Now I DO want to cover tech interviews. This part is may not be relevant for everyone. But if you do need to code, I want to </a:t>
            </a:r>
            <a:r>
              <a:rPr lang="en">
                <a:solidFill>
                  <a:schemeClr val="dk1"/>
                </a:solidFill>
              </a:rPr>
              <a:t>provide you with some resources.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Interview coding is different than normal coding, it requires unique skills that you can train.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SzPts val="1100"/>
              <a:buChar char="●"/>
            </a:pPr>
            <a:r>
              <a:rPr lang="en" u="sng">
                <a:solidFill>
                  <a:schemeClr val="hlink"/>
                </a:solidFill>
                <a:hlinkClick r:id="rId2"/>
              </a:rPr>
              <a:t>https://www.lrostaffing.com/top-50-tech-interview-questions/</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31ba01bd8b5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31ba01bd8b5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I like this website called LeetCode for practice, and there’s a YouTuber named NeetCode who I think does a very good job at explaining how to get to the right solution.</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SzPts val="1100"/>
              <a:buChar char="●"/>
            </a:pPr>
            <a:r>
              <a:rPr lang="en" u="sng">
                <a:solidFill>
                  <a:schemeClr val="hlink"/>
                </a:solidFill>
                <a:hlinkClick r:id="rId2"/>
              </a:rPr>
              <a:t>https://m.media-amazon.com/images/I/61mIq2iJUXL.jpg</a:t>
            </a:r>
            <a:endParaRPr/>
          </a:p>
          <a:p>
            <a:pPr indent="-298450" lvl="0" marL="457200" rtl="0" algn="l">
              <a:lnSpc>
                <a:spcPct val="115000"/>
              </a:lnSpc>
              <a:spcBef>
                <a:spcPts val="0"/>
              </a:spcBef>
              <a:spcAft>
                <a:spcPts val="0"/>
              </a:spcAft>
              <a:buSzPts val="1100"/>
              <a:buChar char="●"/>
            </a:pPr>
            <a:r>
              <a:rPr lang="en" u="sng">
                <a:solidFill>
                  <a:schemeClr val="hlink"/>
                </a:solidFill>
                <a:hlinkClick r:id="rId3"/>
              </a:rPr>
              <a:t>https://m.media-amazon.com/images/I/61DS4uvJfcL._AC_UF1000,1000_QL80_.jpg</a:t>
            </a:r>
            <a:endParaRPr/>
          </a:p>
          <a:p>
            <a:pPr indent="-298450" lvl="0" marL="457200" rtl="0" algn="l">
              <a:lnSpc>
                <a:spcPct val="115000"/>
              </a:lnSpc>
              <a:spcBef>
                <a:spcPts val="0"/>
              </a:spcBef>
              <a:spcAft>
                <a:spcPts val="0"/>
              </a:spcAft>
              <a:buSzPts val="1100"/>
              <a:buChar char="●"/>
            </a:pPr>
            <a:r>
              <a:rPr lang="en" u="sng">
                <a:solidFill>
                  <a:schemeClr val="hlink"/>
                </a:solidFill>
                <a:hlinkClick r:id="rId4"/>
              </a:rPr>
              <a:t>https://ars.els-cdn.com/content/image/3-s2.0-C20090279864-cov200h.gif</a:t>
            </a:r>
            <a:endParaRPr/>
          </a:p>
          <a:p>
            <a:pPr indent="-298450" lvl="0" marL="457200" rtl="0" algn="l">
              <a:lnSpc>
                <a:spcPct val="115000"/>
              </a:lnSpc>
              <a:spcBef>
                <a:spcPts val="0"/>
              </a:spcBef>
              <a:spcAft>
                <a:spcPts val="0"/>
              </a:spcAft>
              <a:buSzPts val="1100"/>
              <a:buChar char="●"/>
            </a:pPr>
            <a:r>
              <a:rPr lang="en" u="sng">
                <a:solidFill>
                  <a:schemeClr val="hlink"/>
                </a:solidFill>
                <a:hlinkClick r:id="rId5"/>
              </a:rPr>
              <a:t>https://m.media-amazon.com/images/I/712Qlq3iHcL._AC_UF1000,1000_QL80_.jpg</a:t>
            </a:r>
            <a:endParaRPr/>
          </a:p>
          <a:p>
            <a:pPr indent="-298450" lvl="0" marL="457200" rtl="0" algn="l">
              <a:lnSpc>
                <a:spcPct val="115000"/>
              </a:lnSpc>
              <a:spcBef>
                <a:spcPts val="0"/>
              </a:spcBef>
              <a:spcAft>
                <a:spcPts val="0"/>
              </a:spcAft>
              <a:buSzPts val="1100"/>
              <a:buChar char="●"/>
            </a:pPr>
            <a:r>
              <a:rPr lang="en" u="sng">
                <a:solidFill>
                  <a:schemeClr val="hlink"/>
                </a:solidFill>
                <a:hlinkClick r:id="rId6"/>
              </a:rPr>
              <a:t>https://m.media-amazon.com/images/I/91quawUTiVL.jpg</a:t>
            </a:r>
            <a:endParaRPr/>
          </a:p>
          <a:p>
            <a:pPr indent="-298450" lvl="0" marL="457200" rtl="0" algn="l">
              <a:lnSpc>
                <a:spcPct val="115000"/>
              </a:lnSpc>
              <a:spcBef>
                <a:spcPts val="0"/>
              </a:spcBef>
              <a:spcAft>
                <a:spcPts val="0"/>
              </a:spcAft>
              <a:buSzPts val="1100"/>
              <a:buChar char="●"/>
            </a:pPr>
            <a:r>
              <a:rPr lang="en" u="sng">
                <a:solidFill>
                  <a:schemeClr val="hlink"/>
                </a:solidFill>
                <a:hlinkClick r:id="rId7"/>
              </a:rPr>
              <a:t>https://miro.medium.com/v2/resize:fit:1008/1*VOQU8CuPG34Gsd1yJCadOQ.png</a:t>
            </a:r>
            <a:endParaRPr/>
          </a:p>
          <a:p>
            <a:pPr indent="-298450" lvl="0" marL="457200" rtl="0" algn="l">
              <a:lnSpc>
                <a:spcPct val="115000"/>
              </a:lnSpc>
              <a:spcBef>
                <a:spcPts val="0"/>
              </a:spcBef>
              <a:spcAft>
                <a:spcPts val="0"/>
              </a:spcAft>
              <a:buSzPts val="1100"/>
              <a:buChar char="●"/>
            </a:pPr>
            <a:r>
              <a:t/>
            </a:r>
            <a:endParaRPr/>
          </a:p>
          <a:p>
            <a:pPr indent="-298450" lvl="0" marL="457200" rtl="0" algn="l">
              <a:lnSpc>
                <a:spcPct val="115000"/>
              </a:lnSpc>
              <a:spcBef>
                <a:spcPts val="0"/>
              </a:spcBef>
              <a:spcAft>
                <a:spcPts val="0"/>
              </a:spcAft>
              <a:buSzPts val="1100"/>
              <a:buChar char="●"/>
            </a:pPr>
            <a:r>
              <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31160336a6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3" name="Google Shape;1253;g31160336a6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For the fundamentals here are some my favorite books.</a:t>
            </a:r>
            <a:endParaRPr>
              <a:solidFill>
                <a:schemeClr val="dk1"/>
              </a:solidFill>
            </a:endParaRPr>
          </a:p>
          <a:p>
            <a:pPr indent="0" lvl="0" marL="0" rtl="0" algn="l">
              <a:lnSpc>
                <a:spcPct val="115000"/>
              </a:lnSpc>
              <a:spcBef>
                <a:spcPts val="0"/>
              </a:spcBef>
              <a:spcAft>
                <a:spcPts val="0"/>
              </a:spcAft>
              <a:buNone/>
            </a:pPr>
            <a:r>
              <a:rPr lang="en">
                <a:solidFill>
                  <a:schemeClr val="dk1"/>
                </a:solidFill>
              </a:rPr>
              <a:t>Cracking the Coding Interview, Game Engine Architecture, “The </a:t>
            </a:r>
            <a:r>
              <a:rPr lang="en">
                <a:solidFill>
                  <a:schemeClr val="dk1"/>
                </a:solidFill>
              </a:rPr>
              <a:t>orange</a:t>
            </a:r>
            <a:r>
              <a:rPr lang="en">
                <a:solidFill>
                  <a:schemeClr val="dk1"/>
                </a:solidFill>
              </a:rPr>
              <a:t> book” Realtime Collision Detection, Effective C++, and Head First Design Patterns.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SzPts val="1100"/>
              <a:buChar char="●"/>
            </a:pPr>
            <a:r>
              <a:rPr lang="en" u="sng">
                <a:solidFill>
                  <a:schemeClr val="hlink"/>
                </a:solidFill>
                <a:hlinkClick r:id="rId2"/>
              </a:rPr>
              <a:t>https://m.media-amazon.com/images/I/61mIq2iJUXL.jpg</a:t>
            </a:r>
            <a:endParaRPr/>
          </a:p>
          <a:p>
            <a:pPr indent="-298450" lvl="0" marL="457200" rtl="0" algn="l">
              <a:lnSpc>
                <a:spcPct val="115000"/>
              </a:lnSpc>
              <a:spcBef>
                <a:spcPts val="0"/>
              </a:spcBef>
              <a:spcAft>
                <a:spcPts val="0"/>
              </a:spcAft>
              <a:buSzPts val="1100"/>
              <a:buChar char="●"/>
            </a:pPr>
            <a:r>
              <a:rPr lang="en" u="sng">
                <a:solidFill>
                  <a:schemeClr val="hlink"/>
                </a:solidFill>
                <a:hlinkClick r:id="rId3"/>
              </a:rPr>
              <a:t>https://m.media-amazon.com/images/I/61DS4uvJfcL._AC_UF1000,1000_QL80_.jpg</a:t>
            </a:r>
            <a:endParaRPr/>
          </a:p>
          <a:p>
            <a:pPr indent="-298450" lvl="0" marL="457200" rtl="0" algn="l">
              <a:lnSpc>
                <a:spcPct val="115000"/>
              </a:lnSpc>
              <a:spcBef>
                <a:spcPts val="0"/>
              </a:spcBef>
              <a:spcAft>
                <a:spcPts val="0"/>
              </a:spcAft>
              <a:buSzPts val="1100"/>
              <a:buChar char="●"/>
            </a:pPr>
            <a:r>
              <a:rPr lang="en" u="sng">
                <a:solidFill>
                  <a:schemeClr val="hlink"/>
                </a:solidFill>
                <a:hlinkClick r:id="rId4"/>
              </a:rPr>
              <a:t>https://ars.els-cdn.com/content/image/3-s2.0-C20090279864-cov200h.gif</a:t>
            </a:r>
            <a:endParaRPr/>
          </a:p>
          <a:p>
            <a:pPr indent="-298450" lvl="0" marL="457200" rtl="0" algn="l">
              <a:lnSpc>
                <a:spcPct val="115000"/>
              </a:lnSpc>
              <a:spcBef>
                <a:spcPts val="0"/>
              </a:spcBef>
              <a:spcAft>
                <a:spcPts val="0"/>
              </a:spcAft>
              <a:buSzPts val="1100"/>
              <a:buChar char="●"/>
            </a:pPr>
            <a:r>
              <a:rPr lang="en" u="sng">
                <a:solidFill>
                  <a:schemeClr val="hlink"/>
                </a:solidFill>
                <a:hlinkClick r:id="rId5"/>
              </a:rPr>
              <a:t>https://m.media-amazon.com/images/I/712Qlq3iHcL._AC_UF1000,1000_QL80_.jpg</a:t>
            </a:r>
            <a:endParaRPr/>
          </a:p>
          <a:p>
            <a:pPr indent="-298450" lvl="0" marL="457200" rtl="0" algn="l">
              <a:lnSpc>
                <a:spcPct val="115000"/>
              </a:lnSpc>
              <a:spcBef>
                <a:spcPts val="0"/>
              </a:spcBef>
              <a:spcAft>
                <a:spcPts val="0"/>
              </a:spcAft>
              <a:buSzPts val="1100"/>
              <a:buChar char="●"/>
            </a:pPr>
            <a:r>
              <a:rPr lang="en" u="sng">
                <a:solidFill>
                  <a:schemeClr val="hlink"/>
                </a:solidFill>
                <a:hlinkClick r:id="rId6"/>
              </a:rPr>
              <a:t>https://m.media-amazon.com/images/I/91quawUTiVL.jpg</a:t>
            </a:r>
            <a:endParaRPr/>
          </a:p>
          <a:p>
            <a:pPr indent="-298450" lvl="0" marL="457200" rtl="0" algn="l">
              <a:lnSpc>
                <a:spcPct val="115000"/>
              </a:lnSpc>
              <a:spcBef>
                <a:spcPts val="0"/>
              </a:spcBef>
              <a:spcAft>
                <a:spcPts val="0"/>
              </a:spcAft>
              <a:buSzPts val="1100"/>
              <a:buChar char="●"/>
            </a:pPr>
            <a:r>
              <a:rPr lang="en" u="sng">
                <a:solidFill>
                  <a:schemeClr val="hlink"/>
                </a:solidFill>
                <a:hlinkClick r:id="rId7"/>
              </a:rPr>
              <a:t>https://miro.medium.com/v2/resize:fit:1008/1*VOQU8CuPG34Gsd1yJCadOQ.png</a:t>
            </a:r>
            <a:endParaRPr/>
          </a:p>
          <a:p>
            <a:pPr indent="-298450" lvl="0" marL="457200" rtl="0" algn="l">
              <a:lnSpc>
                <a:spcPct val="115000"/>
              </a:lnSpc>
              <a:spcBef>
                <a:spcPts val="0"/>
              </a:spcBef>
              <a:spcAft>
                <a:spcPts val="0"/>
              </a:spcAft>
              <a:buSzPts val="1100"/>
              <a:buChar char="●"/>
            </a:pPr>
            <a:r>
              <a:t/>
            </a:r>
            <a:endParaRPr/>
          </a:p>
          <a:p>
            <a:pPr indent="-298450" lvl="0" marL="457200" rtl="0" algn="l">
              <a:lnSpc>
                <a:spcPct val="115000"/>
              </a:lnSpc>
              <a:spcBef>
                <a:spcPts val="0"/>
              </a:spcBef>
              <a:spcAft>
                <a:spcPts val="0"/>
              </a:spcAft>
              <a:buSzPts val="1100"/>
              <a:buChar char="●"/>
            </a:pPr>
            <a:r>
              <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1f536fb57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31f536fb57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And then this book, Get Into Game Dev, is the one I wrote for my students to take everything here and actually put it into practice. The website, LeetCode, is great but it’s missing a lot of topics like maths, memory, and optimization which Get Into Game Dev covers. My book is a very efficient way to test yourself, see where you have a weakness and then you can go to the fundamentals and build that muscle.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I don’t make any money from it, I donate it ALL the proceeds to charity. This book is just what I wish I had when preparing for my interviews. </a:t>
            </a:r>
            <a:br>
              <a:rPr lang="en">
                <a:solidFill>
                  <a:schemeClr val="dk1"/>
                </a:solidFill>
              </a:rPr>
            </a:br>
            <a:r>
              <a:rPr lang="en">
                <a:solidFill>
                  <a:schemeClr val="dk1"/>
                </a:solidFill>
              </a:rPr>
              <a:t>But keep in mind, it’s not for beginners, it’s for review. So ideally you can combine these resources to get the best results.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SzPts val="1100"/>
              <a:buChar char="●"/>
            </a:pPr>
            <a:r>
              <a:rPr lang="en" u="sng">
                <a:solidFill>
                  <a:schemeClr val="hlink"/>
                </a:solidFill>
                <a:hlinkClick r:id="rId2"/>
              </a:rPr>
              <a:t>https://m.media-amazon.com/images/I/61mIq2iJUXL.jpg</a:t>
            </a:r>
            <a:endParaRPr/>
          </a:p>
          <a:p>
            <a:pPr indent="-298450" lvl="0" marL="457200" rtl="0" algn="l">
              <a:lnSpc>
                <a:spcPct val="115000"/>
              </a:lnSpc>
              <a:spcBef>
                <a:spcPts val="0"/>
              </a:spcBef>
              <a:spcAft>
                <a:spcPts val="0"/>
              </a:spcAft>
              <a:buSzPts val="1100"/>
              <a:buChar char="●"/>
            </a:pPr>
            <a:r>
              <a:rPr lang="en" u="sng">
                <a:solidFill>
                  <a:schemeClr val="hlink"/>
                </a:solidFill>
                <a:hlinkClick r:id="rId3"/>
              </a:rPr>
              <a:t>https://m.media-amazon.com/images/I/61DS4uvJfcL._AC_UF1000,1000_QL80_.jpg</a:t>
            </a:r>
            <a:endParaRPr/>
          </a:p>
          <a:p>
            <a:pPr indent="-298450" lvl="0" marL="457200" rtl="0" algn="l">
              <a:lnSpc>
                <a:spcPct val="115000"/>
              </a:lnSpc>
              <a:spcBef>
                <a:spcPts val="0"/>
              </a:spcBef>
              <a:spcAft>
                <a:spcPts val="0"/>
              </a:spcAft>
              <a:buSzPts val="1100"/>
              <a:buChar char="●"/>
            </a:pPr>
            <a:r>
              <a:rPr lang="en" u="sng">
                <a:solidFill>
                  <a:schemeClr val="hlink"/>
                </a:solidFill>
                <a:hlinkClick r:id="rId4"/>
              </a:rPr>
              <a:t>https://ars.els-cdn.com/content/image/3-s2.0-C20090279864-cov200h.gif</a:t>
            </a:r>
            <a:endParaRPr/>
          </a:p>
          <a:p>
            <a:pPr indent="-298450" lvl="0" marL="457200" rtl="0" algn="l">
              <a:lnSpc>
                <a:spcPct val="115000"/>
              </a:lnSpc>
              <a:spcBef>
                <a:spcPts val="0"/>
              </a:spcBef>
              <a:spcAft>
                <a:spcPts val="0"/>
              </a:spcAft>
              <a:buSzPts val="1100"/>
              <a:buChar char="●"/>
            </a:pPr>
            <a:r>
              <a:rPr lang="en" u="sng">
                <a:solidFill>
                  <a:schemeClr val="hlink"/>
                </a:solidFill>
                <a:hlinkClick r:id="rId5"/>
              </a:rPr>
              <a:t>https://m.media-amazon.com/images/I/712Qlq3iHcL._AC_UF1000,1000_QL80_.jpg</a:t>
            </a:r>
            <a:endParaRPr/>
          </a:p>
          <a:p>
            <a:pPr indent="-298450" lvl="0" marL="457200" rtl="0" algn="l">
              <a:lnSpc>
                <a:spcPct val="115000"/>
              </a:lnSpc>
              <a:spcBef>
                <a:spcPts val="0"/>
              </a:spcBef>
              <a:spcAft>
                <a:spcPts val="0"/>
              </a:spcAft>
              <a:buSzPts val="1100"/>
              <a:buChar char="●"/>
            </a:pPr>
            <a:r>
              <a:rPr lang="en" u="sng">
                <a:solidFill>
                  <a:schemeClr val="hlink"/>
                </a:solidFill>
                <a:hlinkClick r:id="rId6"/>
              </a:rPr>
              <a:t>https://m.media-amazon.com/images/I/91quawUTiVL.jpg</a:t>
            </a:r>
            <a:endParaRPr/>
          </a:p>
          <a:p>
            <a:pPr indent="-298450" lvl="0" marL="457200" rtl="0" algn="l">
              <a:lnSpc>
                <a:spcPct val="115000"/>
              </a:lnSpc>
              <a:spcBef>
                <a:spcPts val="0"/>
              </a:spcBef>
              <a:spcAft>
                <a:spcPts val="0"/>
              </a:spcAft>
              <a:buSzPts val="1100"/>
              <a:buChar char="●"/>
            </a:pPr>
            <a:r>
              <a:rPr lang="en" u="sng">
                <a:solidFill>
                  <a:schemeClr val="hlink"/>
                </a:solidFill>
                <a:hlinkClick r:id="rId7"/>
              </a:rPr>
              <a:t>https://miro.medium.com/v2/resize:fit:1008/1*VOQU8CuPG34Gsd1yJCadOQ.png</a:t>
            </a:r>
            <a:endParaRPr/>
          </a:p>
          <a:p>
            <a:pPr indent="-298450" lvl="0" marL="457200" rtl="0" algn="l">
              <a:lnSpc>
                <a:spcPct val="115000"/>
              </a:lnSpc>
              <a:spcBef>
                <a:spcPts val="0"/>
              </a:spcBef>
              <a:spcAft>
                <a:spcPts val="0"/>
              </a:spcAft>
              <a:buSzPts val="1100"/>
              <a:buChar char="●"/>
            </a:pPr>
            <a:r>
              <a:t/>
            </a:r>
            <a:endParaRPr/>
          </a:p>
          <a:p>
            <a:pPr indent="-298450" lvl="0" marL="457200" rtl="0" algn="l">
              <a:lnSpc>
                <a:spcPct val="115000"/>
              </a:lnSpc>
              <a:spcBef>
                <a:spcPts val="0"/>
              </a:spcBef>
              <a:spcAft>
                <a:spcPts val="0"/>
              </a:spcAft>
              <a:buSzPts val="1100"/>
              <a:buChar char="●"/>
            </a:pPr>
            <a:r>
              <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31160336a65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31160336a65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Certainly there’s more to say about tech interviews, I’ve included some more tips in the slides link.</a:t>
            </a:r>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31160336a65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31160336a6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Now I need to admit something to you.</a:t>
            </a:r>
            <a:br>
              <a:rPr lang="en">
                <a:solidFill>
                  <a:schemeClr val="dk1"/>
                </a:solidFill>
              </a:rPr>
            </a:br>
            <a:r>
              <a:rPr lang="en">
                <a:solidFill>
                  <a:schemeClr val="dk1"/>
                </a:solidFill>
              </a:rPr>
              <a:t>I’ve seen candidates FAIL interviews, even though they got all the technical questions correct. </a:t>
            </a:r>
            <a:br>
              <a:rPr lang="en">
                <a:solidFill>
                  <a:schemeClr val="dk1"/>
                </a:solidFill>
              </a:rPr>
            </a:br>
            <a:r>
              <a:rPr lang="en">
                <a:solidFill>
                  <a:schemeClr val="dk1"/>
                </a:solidFill>
              </a:rPr>
              <a:t>They were applying to work on Call of Duty, and they did great!</a:t>
            </a:r>
            <a:endParaRPr>
              <a:solidFill>
                <a:schemeClr val="dk1"/>
              </a:solidFill>
            </a:endParaRPr>
          </a:p>
          <a:p>
            <a:pPr indent="0" lvl="0" marL="0" rtl="0" algn="l">
              <a:lnSpc>
                <a:spcPct val="115000"/>
              </a:lnSpc>
              <a:spcBef>
                <a:spcPts val="0"/>
              </a:spcBef>
              <a:spcAft>
                <a:spcPts val="0"/>
              </a:spcAft>
              <a:buNone/>
            </a:pPr>
            <a:r>
              <a:rPr lang="en">
                <a:solidFill>
                  <a:schemeClr val="dk1"/>
                </a:solidFill>
              </a:rPr>
              <a:t>But then they said “I PERSONALLY don’t really like to like playing first-person-shooters, I really only play League of Legends” </a:t>
            </a:r>
            <a:endParaRPr>
              <a:solidFill>
                <a:schemeClr val="dk1"/>
              </a:solidFill>
            </a:endParaRPr>
          </a:p>
          <a:p>
            <a:pPr indent="0" lvl="0" marL="0" rtl="0" algn="l">
              <a:lnSpc>
                <a:spcPct val="115000"/>
              </a:lnSpc>
              <a:spcBef>
                <a:spcPts val="0"/>
              </a:spcBef>
              <a:spcAft>
                <a:spcPts val="0"/>
              </a:spcAft>
              <a:buNone/>
            </a:pPr>
            <a:r>
              <a:rPr lang="en">
                <a:solidFill>
                  <a:schemeClr val="dk1"/>
                </a:solidFill>
              </a:rPr>
              <a:t>-- While applying to Call of Duty! What?</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g31160336a65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g31160336a65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This is a competitive industry and just having the hard-skills sometimes is not enough.</a:t>
            </a:r>
            <a:endParaRPr>
              <a:solidFill>
                <a:schemeClr val="dk1"/>
              </a:solidFill>
            </a:endParaRPr>
          </a:p>
          <a:p>
            <a:pPr indent="0" lvl="0" marL="0" rtl="0" algn="l">
              <a:lnSpc>
                <a:spcPct val="115000"/>
              </a:lnSpc>
              <a:spcBef>
                <a:spcPts val="0"/>
              </a:spcBef>
              <a:spcAft>
                <a:spcPts val="0"/>
              </a:spcAft>
              <a:buNone/>
            </a:pPr>
            <a:r>
              <a:rPr lang="en">
                <a:solidFill>
                  <a:schemeClr val="dk1"/>
                </a:solidFill>
              </a:rPr>
              <a:t>Be respectful, be humble. No one wants to hire a jerk, even if they are a genius.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But you also you’ve got to express PASSION, and make them feel special.</a:t>
            </a:r>
            <a:endParaRPr>
              <a:solidFill>
                <a:schemeClr val="dk1"/>
              </a:solidFill>
            </a:endParaRPr>
          </a:p>
          <a:p>
            <a:pPr indent="0" lvl="0" marL="0" rtl="0" algn="l">
              <a:lnSpc>
                <a:spcPct val="115000"/>
              </a:lnSpc>
              <a:spcBef>
                <a:spcPts val="0"/>
              </a:spcBef>
              <a:spcAft>
                <a:spcPts val="0"/>
              </a:spcAft>
              <a:buNone/>
            </a:pPr>
            <a:r>
              <a:rPr lang="en">
                <a:solidFill>
                  <a:schemeClr val="dk1"/>
                </a:solidFill>
              </a:rPr>
              <a:t>Prepare to express why you want to work for that specific company.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So far we’ve talk about competency - in other words, the skills you have at the time of the interview.</a:t>
            </a:r>
            <a:endParaRPr>
              <a:solidFill>
                <a:schemeClr val="dk1"/>
              </a:solidFill>
            </a:endParaRPr>
          </a:p>
          <a:p>
            <a:pPr indent="0" lvl="0" marL="0" rtl="0" algn="l">
              <a:lnSpc>
                <a:spcPct val="115000"/>
              </a:lnSpc>
              <a:spcBef>
                <a:spcPts val="0"/>
              </a:spcBef>
              <a:spcAft>
                <a:spcPts val="0"/>
              </a:spcAft>
              <a:buNone/>
            </a:pPr>
            <a:r>
              <a:rPr lang="en">
                <a:solidFill>
                  <a:schemeClr val="dk1"/>
                </a:solidFill>
              </a:rPr>
              <a:t>But it’s even more important to express that passion with which you’ll continue to develop NEW skills.</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https://i.kym-cdn.com/entries/icons/facebook/000/040/566/sirthisisawendysmeme.jpg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3"/>
              </a:rPr>
              <a:t>https://cdn.akamai.steamstatic.com/steam/apps/42700/header.jpg</a:t>
            </a:r>
            <a:endParaRPr>
              <a:solidFill>
                <a:schemeClr val="dk1"/>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31f6900bab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31f6900bab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This industry is always evolving and teams want candidates who are going to GROW alongside them.</a:t>
            </a:r>
            <a:endParaRPr>
              <a:solidFill>
                <a:schemeClr val="dk1"/>
              </a:solidFill>
            </a:endParaRPr>
          </a:p>
          <a:p>
            <a:pPr indent="0" lvl="0" marL="0" rtl="0" algn="l">
              <a:lnSpc>
                <a:spcPct val="115000"/>
              </a:lnSpc>
              <a:spcBef>
                <a:spcPts val="0"/>
              </a:spcBef>
              <a:spcAft>
                <a:spcPts val="0"/>
              </a:spcAft>
              <a:buNone/>
            </a:pPr>
            <a:r>
              <a:rPr lang="en">
                <a:solidFill>
                  <a:schemeClr val="dk1"/>
                </a:solidFill>
              </a:rPr>
              <a:t>Again, that’s one of the differences between a good candidate and a great candidate.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u="sng">
                <a:solidFill>
                  <a:schemeClr val="hlink"/>
                </a:solidFill>
                <a:hlinkClick r:id="rId2"/>
              </a:rPr>
              <a:t>https://aehinnovativehydrogel.com/wp-content/uploads/2022/07/04June22_what-are-the-requirements-for-plant-growth_iStock-956366756-1024x730.jpg</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31160336a65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31160336a65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We covered a lot today, here is a summary of the key takeaways: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We always START with a role and THEN build our resume, portfolio, etc to point towards to that role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Candidacy is Competency, not Creativity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Resumes include Achievements not Responsibilities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Great portfolios are focused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Great candidates are always growing</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Photo Credit: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31160336a65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31160336a65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Alright that’s everything from me. And if you’re preparing for tech interviews… my book Get Into Game Dev, is published by GDC’s company, and you can check it out via the QR code.</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If you’d like to talk to me, I’d love to talk to you. My contact info is in the code.</a:t>
            </a:r>
            <a:endParaRPr>
              <a:solidFill>
                <a:schemeClr val="dk1"/>
              </a:solidFill>
            </a:endParaRPr>
          </a:p>
          <a:p>
            <a:pPr indent="0" lvl="0" marL="0" rtl="0" algn="l">
              <a:lnSpc>
                <a:spcPct val="115000"/>
              </a:lnSpc>
              <a:spcBef>
                <a:spcPts val="0"/>
              </a:spcBef>
              <a:spcAft>
                <a:spcPts val="0"/>
              </a:spcAft>
              <a:buNone/>
            </a:pPr>
            <a:r>
              <a:rPr lang="en">
                <a:solidFill>
                  <a:schemeClr val="dk1"/>
                </a:solidFill>
              </a:rPr>
              <a:t>I LOVE this stuff, so if you have some good tips to share, please let me know.</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EVERYONE, I </a:t>
            </a:r>
            <a:r>
              <a:rPr lang="en">
                <a:solidFill>
                  <a:schemeClr val="dk1"/>
                </a:solidFill>
              </a:rPr>
              <a:t>genuinely </a:t>
            </a:r>
            <a:r>
              <a:rPr lang="en">
                <a:solidFill>
                  <a:schemeClr val="dk1"/>
                </a:solidFill>
              </a:rPr>
              <a:t>wish you the very best of luck… and for your attention, I sincerely thank you.</a:t>
            </a:r>
            <a:endParaRPr>
              <a:solidFill>
                <a:schemeClr val="dk1"/>
              </a:solidFil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5" name="Shape 1345"/>
        <p:cNvGrpSpPr/>
        <p:nvPr/>
      </p:nvGrpSpPr>
      <p:grpSpPr>
        <a:xfrm>
          <a:off x="0" y="0"/>
          <a:ext cx="0" cy="0"/>
          <a:chOff x="0" y="0"/>
          <a:chExt cx="0" cy="0"/>
        </a:xfrm>
      </p:grpSpPr>
      <p:sp>
        <p:nvSpPr>
          <p:cNvPr id="1346" name="Google Shape;1346;g3039ddfff92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7" name="Google Shape;1347;g3039ddfff92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x</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Photo Credit: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x</a:t>
            </a:r>
            <a:endParaRPr>
              <a:solidFill>
                <a:schemeClr val="dk1"/>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310e6f27d1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3" name="Google Shape;1353;g310e6f27d1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Bonus: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You can split up a resume to highlight and lowlight achievements relative to the story you want to tell.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So if you want to be a programmer but won a cool artist award, you can put that in a section like “Side quests” that expresses this is your breadth as a candidate. </a:t>
            </a:r>
            <a:r>
              <a:rPr lang="en">
                <a:solidFill>
                  <a:schemeClr val="dk1"/>
                </a:solidFill>
              </a:rPr>
              <a:t>You’re basically telling the hiring manager, “I know this isn’t directly relevant to this role, but I still think it helps my candidacy”.</a:t>
            </a:r>
            <a:endParaRPr>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image" Target="../media/image25.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7.png"/><Relationship Id="rId9"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6.png"/><Relationship Id="rId7" Type="http://schemas.openxmlformats.org/officeDocument/2006/relationships/image" Target="../media/image1.png"/><Relationship Id="rId8" Type="http://schemas.openxmlformats.org/officeDocument/2006/relationships/image" Target="../media/image9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49.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5.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30.png"/></Relationships>
</file>

<file path=ppt/slides/_rels/slide5.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15.png"/><Relationship Id="rId13" Type="http://schemas.openxmlformats.org/officeDocument/2006/relationships/image" Target="../media/image13.png"/><Relationship Id="rId12" Type="http://schemas.openxmlformats.org/officeDocument/2006/relationships/image" Target="../media/image20.png"/><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19.png"/><Relationship Id="rId6" Type="http://schemas.openxmlformats.org/officeDocument/2006/relationships/image" Target="../media/image23.png"/><Relationship Id="rId7" Type="http://schemas.openxmlformats.org/officeDocument/2006/relationships/image" Target="../media/image21.png"/><Relationship Id="rId8"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3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49.png"/><Relationship Id="rId4" Type="http://schemas.openxmlformats.org/officeDocument/2006/relationships/image" Target="../media/image17.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31.gif"/><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1" Type="http://schemas.openxmlformats.org/officeDocument/2006/relationships/image" Target="../media/image122.png"/><Relationship Id="rId10" Type="http://schemas.openxmlformats.org/officeDocument/2006/relationships/image" Target="../media/image119.png"/><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46.png"/><Relationship Id="rId5" Type="http://schemas.openxmlformats.org/officeDocument/2006/relationships/image" Target="../media/image50.png"/><Relationship Id="rId6" Type="http://schemas.openxmlformats.org/officeDocument/2006/relationships/image" Target="../media/image118.png"/><Relationship Id="rId7" Type="http://schemas.openxmlformats.org/officeDocument/2006/relationships/image" Target="../media/image51.png"/><Relationship Id="rId8" Type="http://schemas.openxmlformats.org/officeDocument/2006/relationships/image" Target="../media/image5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28.pn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35.png"/><Relationship Id="rId5"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38.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40.png"/><Relationship Id="rId5"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40.png"/><Relationship Id="rId5" Type="http://schemas.openxmlformats.org/officeDocument/2006/relationships/image" Target="../media/image29.png"/><Relationship Id="rId6"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33.png"/><Relationship Id="rId5"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17.png"/><Relationship Id="rId5"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34.png"/><Relationship Id="rId5" Type="http://schemas.openxmlformats.org/officeDocument/2006/relationships/image" Target="../media/image17.png"/><Relationship Id="rId6"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1.png"/><Relationship Id="rId6"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121.png"/><Relationship Id="rId5" Type="http://schemas.openxmlformats.org/officeDocument/2006/relationships/image" Target="../media/image70.png"/><Relationship Id="rId6" Type="http://schemas.openxmlformats.org/officeDocument/2006/relationships/image" Target="../media/image41.gif"/><Relationship Id="rId7"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36.png"/><Relationship Id="rId6"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5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5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45.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45.png"/><Relationship Id="rId4" Type="http://schemas.openxmlformats.org/officeDocument/2006/relationships/image" Target="../media/image17.png"/><Relationship Id="rId5"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17.png"/><Relationship Id="rId4" Type="http://schemas.openxmlformats.org/officeDocument/2006/relationships/image" Target="../media/image47.png"/><Relationship Id="rId5" Type="http://schemas.openxmlformats.org/officeDocument/2006/relationships/image" Target="../media/image48.png"/><Relationship Id="rId6"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49.png"/><Relationship Id="rId4" Type="http://schemas.openxmlformats.org/officeDocument/2006/relationships/image" Target="../media/image17.png"/><Relationship Id="rId5" Type="http://schemas.openxmlformats.org/officeDocument/2006/relationships/image" Target="../media/image1.png"/></Relationships>
</file>

<file path=ppt/slides/_rels/slide37.xml.rels><?xml version="1.0" encoding="UTF-8" standalone="yes"?><Relationships xmlns="http://schemas.openxmlformats.org/package/2006/relationships"><Relationship Id="rId10" Type="http://schemas.openxmlformats.org/officeDocument/2006/relationships/image" Target="../media/image55.png"/><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image" Target="../media/image17.png"/><Relationship Id="rId4" Type="http://schemas.openxmlformats.org/officeDocument/2006/relationships/image" Target="../media/image52.gif"/><Relationship Id="rId9" Type="http://schemas.openxmlformats.org/officeDocument/2006/relationships/image" Target="../media/image57.png"/><Relationship Id="rId5" Type="http://schemas.openxmlformats.org/officeDocument/2006/relationships/image" Target="../media/image54.png"/><Relationship Id="rId6" Type="http://schemas.openxmlformats.org/officeDocument/2006/relationships/image" Target="../media/image56.png"/><Relationship Id="rId7" Type="http://schemas.openxmlformats.org/officeDocument/2006/relationships/image" Target="../media/image62.png"/><Relationship Id="rId8"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image" Target="../media/image17.png"/><Relationship Id="rId4" Type="http://schemas.openxmlformats.org/officeDocument/2006/relationships/image" Target="../media/image58.png"/><Relationship Id="rId5" Type="http://schemas.openxmlformats.org/officeDocument/2006/relationships/image" Target="../media/image60.png"/><Relationship Id="rId6" Type="http://schemas.openxmlformats.org/officeDocument/2006/relationships/image" Target="../media/image66.png"/><Relationship Id="rId7"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17.png"/><Relationship Id="rId4" Type="http://schemas.openxmlformats.org/officeDocument/2006/relationships/image" Target="../media/image67.png"/><Relationship Id="rId5"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17.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17.pn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17.png"/><Relationship Id="rId4" Type="http://schemas.openxmlformats.org/officeDocument/2006/relationships/image" Target="../media/image73.png"/><Relationship Id="rId5" Type="http://schemas.openxmlformats.org/officeDocument/2006/relationships/image" Target="../media/image1.png"/><Relationship Id="rId6"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49.png"/><Relationship Id="rId4" Type="http://schemas.openxmlformats.org/officeDocument/2006/relationships/image" Target="../media/image17.png"/><Relationship Id="rId5"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17.png"/><Relationship Id="rId4" Type="http://schemas.openxmlformats.org/officeDocument/2006/relationships/image" Target="../media/image6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17.png"/><Relationship Id="rId4" Type="http://schemas.openxmlformats.org/officeDocument/2006/relationships/image" Target="../media/image75.png"/><Relationship Id="rId5" Type="http://schemas.openxmlformats.org/officeDocument/2006/relationships/image" Target="../media/image6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17.png"/><Relationship Id="rId4" Type="http://schemas.openxmlformats.org/officeDocument/2006/relationships/image" Target="../media/image71.png"/><Relationship Id="rId5"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 Id="rId3" Type="http://schemas.openxmlformats.org/officeDocument/2006/relationships/image" Target="../media/image65.png"/><Relationship Id="rId4" Type="http://schemas.openxmlformats.org/officeDocument/2006/relationships/image" Target="../media/image17.png"/><Relationship Id="rId5" Type="http://schemas.openxmlformats.org/officeDocument/2006/relationships/image" Target="../media/image7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17.png"/><Relationship Id="rId4" Type="http://schemas.openxmlformats.org/officeDocument/2006/relationships/image" Target="../media/image74.png"/><Relationship Id="rId5" Type="http://schemas.openxmlformats.org/officeDocument/2006/relationships/image" Target="../media/image1.png"/><Relationship Id="rId6" Type="http://schemas.openxmlformats.org/officeDocument/2006/relationships/image" Target="../media/image6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 Id="rId3" Type="http://schemas.openxmlformats.org/officeDocument/2006/relationships/image" Target="../media/image49.png"/><Relationship Id="rId4" Type="http://schemas.openxmlformats.org/officeDocument/2006/relationships/image" Target="../media/image17.png"/><Relationship Id="rId5"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image" Target="../media/image64.png"/><Relationship Id="rId4" Type="http://schemas.openxmlformats.org/officeDocument/2006/relationships/image" Target="../media/image1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7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72.png"/><Relationship Id="rId6"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72.png"/><Relationship Id="rId6" Type="http://schemas.openxmlformats.org/officeDocument/2006/relationships/image" Target="../media/image1.png"/><Relationship Id="rId7" Type="http://schemas.openxmlformats.org/officeDocument/2006/relationships/image" Target="../media/image8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72.png"/><Relationship Id="rId6" Type="http://schemas.openxmlformats.org/officeDocument/2006/relationships/image" Target="../media/image1.png"/><Relationship Id="rId7" Type="http://schemas.openxmlformats.org/officeDocument/2006/relationships/image" Target="../media/image8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17.png"/><Relationship Id="rId4" Type="http://schemas.openxmlformats.org/officeDocument/2006/relationships/image" Target="../media/image42.png"/><Relationship Id="rId5" Type="http://schemas.openxmlformats.org/officeDocument/2006/relationships/image" Target="../media/image72.png"/><Relationship Id="rId6" Type="http://schemas.openxmlformats.org/officeDocument/2006/relationships/image" Target="../media/image1.png"/><Relationship Id="rId7" Type="http://schemas.openxmlformats.org/officeDocument/2006/relationships/image" Target="../media/image8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74.png"/><Relationship Id="rId4" Type="http://schemas.openxmlformats.org/officeDocument/2006/relationships/image" Target="../media/image68.png"/><Relationship Id="rId5" Type="http://schemas.openxmlformats.org/officeDocument/2006/relationships/image" Target="../media/image17.png"/><Relationship Id="rId6" Type="http://schemas.openxmlformats.org/officeDocument/2006/relationships/image" Target="../media/image7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1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17.png"/><Relationship Id="rId4" Type="http://schemas.openxmlformats.org/officeDocument/2006/relationships/image" Target="../media/image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0.xml"/><Relationship Id="rId3" Type="http://schemas.openxmlformats.org/officeDocument/2006/relationships/image" Target="../media/image17.png"/><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 Id="rId3" Type="http://schemas.openxmlformats.org/officeDocument/2006/relationships/image" Target="../media/image17.png"/><Relationship Id="rId4" Type="http://schemas.openxmlformats.org/officeDocument/2006/relationships/image" Target="../media/image8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 Id="rId3" Type="http://schemas.openxmlformats.org/officeDocument/2006/relationships/image" Target="../media/image8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 Id="rId3" Type="http://schemas.openxmlformats.org/officeDocument/2006/relationships/image" Target="../media/image17.png"/><Relationship Id="rId4" Type="http://schemas.openxmlformats.org/officeDocument/2006/relationships/image" Target="../media/image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17.png"/><Relationship Id="rId4" Type="http://schemas.openxmlformats.org/officeDocument/2006/relationships/image" Target="../media/image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 Id="rId3" Type="http://schemas.openxmlformats.org/officeDocument/2006/relationships/image" Target="../media/image17.png"/><Relationship Id="rId4" Type="http://schemas.openxmlformats.org/officeDocument/2006/relationships/image" Target="../media/image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 Id="rId3" Type="http://schemas.openxmlformats.org/officeDocument/2006/relationships/image" Target="../media/image17.png"/><Relationship Id="rId4" Type="http://schemas.openxmlformats.org/officeDocument/2006/relationships/image" Target="../media/image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 Id="rId3" Type="http://schemas.openxmlformats.org/officeDocument/2006/relationships/image" Target="../media/image17.png"/><Relationship Id="rId4" Type="http://schemas.openxmlformats.org/officeDocument/2006/relationships/hyperlink" Target="https://www.youtube.com/watch?v=GXmsxYm0Mk0" TargetMode="External"/><Relationship Id="rId5" Type="http://schemas.openxmlformats.org/officeDocument/2006/relationships/image" Target="../media/image1.png"/><Relationship Id="rId6" Type="http://schemas.openxmlformats.org/officeDocument/2006/relationships/image" Target="../media/image76.png"/><Relationship Id="rId7" Type="http://schemas.openxmlformats.org/officeDocument/2006/relationships/image" Target="../media/image7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8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 Id="rId3" Type="http://schemas.openxmlformats.org/officeDocument/2006/relationships/image" Target="../media/image77.png"/><Relationship Id="rId4" Type="http://schemas.openxmlformats.org/officeDocument/2006/relationships/image" Target="../media/image1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0.xml"/><Relationship Id="rId3" Type="http://schemas.openxmlformats.org/officeDocument/2006/relationships/image" Target="../media/image123.png"/><Relationship Id="rId4" Type="http://schemas.openxmlformats.org/officeDocument/2006/relationships/image" Target="../media/image17.png"/><Relationship Id="rId5" Type="http://schemas.openxmlformats.org/officeDocument/2006/relationships/image" Target="../media/image1.png"/><Relationship Id="rId6" Type="http://schemas.openxmlformats.org/officeDocument/2006/relationships/image" Target="../media/image11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83.png"/><Relationship Id="rId6" Type="http://schemas.openxmlformats.org/officeDocument/2006/relationships/image" Target="../media/image74.png"/><Relationship Id="rId7" Type="http://schemas.openxmlformats.org/officeDocument/2006/relationships/image" Target="../media/image68.png"/><Relationship Id="rId8" Type="http://schemas.openxmlformats.org/officeDocument/2006/relationships/image" Target="../media/image8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 Id="rId3" Type="http://schemas.openxmlformats.org/officeDocument/2006/relationships/image" Target="../media/image49.png"/><Relationship Id="rId4" Type="http://schemas.openxmlformats.org/officeDocument/2006/relationships/image" Target="../media/image17.png"/><Relationship Id="rId5" Type="http://schemas.openxmlformats.org/officeDocument/2006/relationships/image" Target="../media/image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9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8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8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6.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9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7.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9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8.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88.png"/><Relationship Id="rId6" Type="http://schemas.openxmlformats.org/officeDocument/2006/relationships/image" Target="../media/image9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9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89.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9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2.xml"/><Relationship Id="rId3" Type="http://schemas.openxmlformats.org/officeDocument/2006/relationships/image" Target="../media/image17.png"/><Relationship Id="rId4" Type="http://schemas.openxmlformats.org/officeDocument/2006/relationships/image" Target="../media/image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3.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92.png"/><Relationship Id="rId6" Type="http://schemas.openxmlformats.org/officeDocument/2006/relationships/image" Target="../media/image9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4.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9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5.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00.png"/><Relationship Id="rId6" Type="http://schemas.openxmlformats.org/officeDocument/2006/relationships/image" Target="../media/image101.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6.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0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7.xml"/><Relationship Id="rId3" Type="http://schemas.openxmlformats.org/officeDocument/2006/relationships/image" Target="../media/image49.png"/><Relationship Id="rId4" Type="http://schemas.openxmlformats.org/officeDocument/2006/relationships/image" Target="../media/image17.png"/><Relationship Id="rId5" Type="http://schemas.openxmlformats.org/officeDocument/2006/relationships/image" Target="../media/image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8.xml"/><Relationship Id="rId3" Type="http://schemas.openxmlformats.org/officeDocument/2006/relationships/image" Target="../media/image17.png"/><Relationship Id="rId4" Type="http://schemas.openxmlformats.org/officeDocument/2006/relationships/image" Target="../media/image1.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9.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hyperlink" Target="http://www.mrventures.net/"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0.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0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1.xml"/><Relationship Id="rId3" Type="http://schemas.openxmlformats.org/officeDocument/2006/relationships/image" Target="../media/image17.png"/><Relationship Id="rId4" Type="http://schemas.openxmlformats.org/officeDocument/2006/relationships/image" Target="../media/image114.png"/><Relationship Id="rId5" Type="http://schemas.openxmlformats.org/officeDocument/2006/relationships/image" Target="../media/image110.png"/><Relationship Id="rId6" Type="http://schemas.openxmlformats.org/officeDocument/2006/relationships/image" Target="../media/image1.png"/></Relationships>
</file>

<file path=ppt/slides/_rels/slide92.xml.rels><?xml version="1.0" encoding="UTF-8" standalone="yes"?><Relationships xmlns="http://schemas.openxmlformats.org/package/2006/relationships"><Relationship Id="rId11" Type="http://schemas.openxmlformats.org/officeDocument/2006/relationships/image" Target="../media/image1.png"/><Relationship Id="rId10" Type="http://schemas.openxmlformats.org/officeDocument/2006/relationships/image" Target="../media/image110.png"/><Relationship Id="rId1" Type="http://schemas.openxmlformats.org/officeDocument/2006/relationships/slideLayout" Target="../slideLayouts/slideLayout11.xml"/><Relationship Id="rId2" Type="http://schemas.openxmlformats.org/officeDocument/2006/relationships/notesSlide" Target="../notesSlides/notesSlide92.xml"/><Relationship Id="rId3" Type="http://schemas.openxmlformats.org/officeDocument/2006/relationships/image" Target="../media/image17.png"/><Relationship Id="rId4" Type="http://schemas.openxmlformats.org/officeDocument/2006/relationships/image" Target="../media/image104.png"/><Relationship Id="rId9" Type="http://schemas.openxmlformats.org/officeDocument/2006/relationships/image" Target="../media/image114.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image" Target="../media/image105.png"/><Relationship Id="rId8" Type="http://schemas.openxmlformats.org/officeDocument/2006/relationships/image" Target="../media/image111.png"/></Relationships>
</file>

<file path=ppt/slides/_rels/slide93.xml.rels><?xml version="1.0" encoding="UTF-8" standalone="yes"?><Relationships xmlns="http://schemas.openxmlformats.org/package/2006/relationships"><Relationship Id="rId11" Type="http://schemas.openxmlformats.org/officeDocument/2006/relationships/image" Target="../media/image117.jpg"/><Relationship Id="rId10" Type="http://schemas.openxmlformats.org/officeDocument/2006/relationships/image" Target="../media/image110.png"/><Relationship Id="rId12" Type="http://schemas.openxmlformats.org/officeDocument/2006/relationships/image" Target="../media/image1.png"/><Relationship Id="rId1" Type="http://schemas.openxmlformats.org/officeDocument/2006/relationships/slideLayout" Target="../slideLayouts/slideLayout11.xml"/><Relationship Id="rId2" Type="http://schemas.openxmlformats.org/officeDocument/2006/relationships/notesSlide" Target="../notesSlides/notesSlide93.xml"/><Relationship Id="rId3" Type="http://schemas.openxmlformats.org/officeDocument/2006/relationships/image" Target="../media/image17.png"/><Relationship Id="rId4" Type="http://schemas.openxmlformats.org/officeDocument/2006/relationships/image" Target="../media/image104.png"/><Relationship Id="rId9" Type="http://schemas.openxmlformats.org/officeDocument/2006/relationships/image" Target="../media/image114.png"/><Relationship Id="rId5" Type="http://schemas.openxmlformats.org/officeDocument/2006/relationships/image" Target="../media/image106.png"/><Relationship Id="rId6" Type="http://schemas.openxmlformats.org/officeDocument/2006/relationships/image" Target="../media/image107.png"/><Relationship Id="rId7" Type="http://schemas.openxmlformats.org/officeDocument/2006/relationships/image" Target="../media/image105.png"/><Relationship Id="rId8" Type="http://schemas.openxmlformats.org/officeDocument/2006/relationships/image" Target="../media/image111.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4.xml"/><Relationship Id="rId3" Type="http://schemas.openxmlformats.org/officeDocument/2006/relationships/image" Target="../media/image17.png"/><Relationship Id="rId4" Type="http://schemas.openxmlformats.org/officeDocument/2006/relationships/image" Target="../media/image1.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5.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08.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6.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08.png"/><Relationship Id="rId6" Type="http://schemas.openxmlformats.org/officeDocument/2006/relationships/image" Target="../media/image109.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7.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1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8.xml"/><Relationship Id="rId3" Type="http://schemas.openxmlformats.org/officeDocument/2006/relationships/image" Target="../media/image17.png"/><Relationship Id="rId4" Type="http://schemas.openxmlformats.org/officeDocument/2006/relationships/image" Target="../media/image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9.xml"/><Relationship Id="rId3" Type="http://schemas.openxmlformats.org/officeDocument/2006/relationships/image" Target="../media/image112.png"/><Relationship Id="rId4" Type="http://schemas.openxmlformats.org/officeDocument/2006/relationships/image" Target="../media/image120.png"/><Relationship Id="rId5" Type="http://schemas.openxmlformats.org/officeDocument/2006/relationships/image" Target="../media/image1.png"/><Relationship Id="rId6" Type="http://schemas.openxmlformats.org/officeDocument/2006/relationships/image" Target="../media/image11.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0.xml"/><Relationship Id="rId3" Type="http://schemas.openxmlformats.org/officeDocument/2006/relationships/image" Target="../media/image1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1.xml"/><Relationship Id="rId3" Type="http://schemas.openxmlformats.org/officeDocument/2006/relationships/image" Target="../media/image17.png"/><Relationship Id="rId4" Type="http://schemas.openxmlformats.org/officeDocument/2006/relationships/image" Target="../media/image116.png"/><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13"/>
          <p:cNvPicPr preferRelativeResize="0"/>
          <p:nvPr/>
        </p:nvPicPr>
        <p:blipFill rotWithShape="1">
          <a:blip r:embed="rId3">
            <a:alphaModFix/>
          </a:blip>
          <a:srcRect b="1058" l="4168" r="0" t="11498"/>
          <a:stretch/>
        </p:blipFill>
        <p:spPr>
          <a:xfrm>
            <a:off x="0" y="0"/>
            <a:ext cx="9144000" cy="5143500"/>
          </a:xfrm>
          <a:prstGeom prst="rect">
            <a:avLst/>
          </a:prstGeom>
          <a:noFill/>
          <a:ln>
            <a:noFill/>
          </a:ln>
        </p:spPr>
      </p:pic>
      <p:pic>
        <p:nvPicPr>
          <p:cNvPr id="135" name="Google Shape;135;p13"/>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136" name="Google Shape;136;p13"/>
          <p:cNvSpPr/>
          <p:nvPr/>
        </p:nvSpPr>
        <p:spPr>
          <a:xfrm>
            <a:off x="591750" y="732375"/>
            <a:ext cx="4249500" cy="2978400"/>
          </a:xfrm>
          <a:prstGeom prst="roundRect">
            <a:avLst>
              <a:gd fmla="val 16667" name="adj"/>
            </a:avLst>
          </a:prstGeom>
          <a:solidFill>
            <a:srgbClr val="1E103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7" name="Google Shape;137;p13"/>
          <p:cNvSpPr txBox="1"/>
          <p:nvPr/>
        </p:nvSpPr>
        <p:spPr>
          <a:xfrm>
            <a:off x="591750" y="2341800"/>
            <a:ext cx="4249500" cy="138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Turret Road"/>
                <a:ea typeface="Turret Road"/>
                <a:cs typeface="Turret Road"/>
                <a:sym typeface="Turret Road"/>
              </a:rPr>
              <a:t>Crafting Bespoke</a:t>
            </a:r>
            <a:endParaRPr b="1" sz="3000">
              <a:solidFill>
                <a:schemeClr val="lt1"/>
              </a:solidFill>
              <a:latin typeface="Turret Road"/>
              <a:ea typeface="Turret Road"/>
              <a:cs typeface="Turret Road"/>
              <a:sym typeface="Turret Road"/>
            </a:endParaRPr>
          </a:p>
          <a:p>
            <a:pPr indent="0" lvl="0" marL="0" rtl="0" algn="ctr">
              <a:spcBef>
                <a:spcPts val="0"/>
              </a:spcBef>
              <a:spcAft>
                <a:spcPts val="0"/>
              </a:spcAft>
              <a:buNone/>
            </a:pPr>
            <a:r>
              <a:rPr b="1" lang="en" sz="3000">
                <a:solidFill>
                  <a:schemeClr val="lt1"/>
                </a:solidFill>
                <a:latin typeface="Turret Road"/>
                <a:ea typeface="Turret Road"/>
                <a:cs typeface="Turret Road"/>
                <a:sym typeface="Turret Road"/>
              </a:rPr>
              <a:t>Resumes &amp; Portfolios</a:t>
            </a:r>
            <a:endParaRPr b="1" sz="3000">
              <a:solidFill>
                <a:schemeClr val="lt1"/>
              </a:solidFill>
              <a:latin typeface="Turret Road"/>
              <a:ea typeface="Turret Road"/>
              <a:cs typeface="Turret Road"/>
              <a:sym typeface="Turret Road"/>
            </a:endParaRPr>
          </a:p>
        </p:txBody>
      </p:sp>
      <p:sp>
        <p:nvSpPr>
          <p:cNvPr id="138" name="Google Shape;138;p13"/>
          <p:cNvSpPr/>
          <p:nvPr/>
        </p:nvSpPr>
        <p:spPr>
          <a:xfrm>
            <a:off x="1459650" y="3803400"/>
            <a:ext cx="2513700" cy="545400"/>
          </a:xfrm>
          <a:prstGeom prst="roundRect">
            <a:avLst>
              <a:gd fmla="val 16667" name="adj"/>
            </a:avLst>
          </a:prstGeom>
          <a:solidFill>
            <a:srgbClr val="1E103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chemeClr val="lt1"/>
                </a:solidFill>
                <a:latin typeface="Lato"/>
                <a:ea typeface="Lato"/>
                <a:cs typeface="Lato"/>
                <a:sym typeface="Lato"/>
              </a:rPr>
              <a:t>with </a:t>
            </a:r>
            <a:r>
              <a:rPr i="1" lang="en" sz="1700">
                <a:solidFill>
                  <a:schemeClr val="lt1"/>
                </a:solidFill>
                <a:latin typeface="Lato"/>
                <a:ea typeface="Lato"/>
                <a:cs typeface="Lato"/>
                <a:sym typeface="Lato"/>
              </a:rPr>
              <a:t>M</a:t>
            </a:r>
            <a:r>
              <a:rPr lang="en" sz="1700">
                <a:solidFill>
                  <a:schemeClr val="lt1"/>
                </a:solidFill>
                <a:latin typeface="Lato"/>
                <a:ea typeface="Lato"/>
                <a:cs typeface="Lato"/>
                <a:sym typeface="Lato"/>
              </a:rPr>
              <a:t>atthew </a:t>
            </a:r>
            <a:r>
              <a:rPr i="1" lang="en" sz="1700">
                <a:solidFill>
                  <a:schemeClr val="lt1"/>
                </a:solidFill>
                <a:latin typeface="Lato"/>
                <a:ea typeface="Lato"/>
                <a:cs typeface="Lato"/>
                <a:sym typeface="Lato"/>
              </a:rPr>
              <a:t>V</a:t>
            </a:r>
            <a:r>
              <a:rPr lang="en" sz="1700">
                <a:solidFill>
                  <a:schemeClr val="lt1"/>
                </a:solidFill>
                <a:latin typeface="Lato"/>
                <a:ea typeface="Lato"/>
                <a:cs typeface="Lato"/>
                <a:sym typeface="Lato"/>
              </a:rPr>
              <a:t>entures</a:t>
            </a:r>
            <a:endParaRPr sz="1700">
              <a:solidFill>
                <a:schemeClr val="lt1"/>
              </a:solidFill>
              <a:latin typeface="Lato"/>
              <a:ea typeface="Lato"/>
              <a:cs typeface="Lato"/>
              <a:sym typeface="Lato"/>
            </a:endParaRPr>
          </a:p>
        </p:txBody>
      </p:sp>
      <p:pic>
        <p:nvPicPr>
          <p:cNvPr id="139" name="Google Shape;139;p13"/>
          <p:cNvPicPr preferRelativeResize="0"/>
          <p:nvPr/>
        </p:nvPicPr>
        <p:blipFill rotWithShape="1">
          <a:blip r:embed="rId5">
            <a:alphaModFix/>
          </a:blip>
          <a:srcRect b="17580" l="0" r="0" t="0"/>
          <a:stretch/>
        </p:blipFill>
        <p:spPr>
          <a:xfrm>
            <a:off x="591750" y="912350"/>
            <a:ext cx="4249502" cy="1429449"/>
          </a:xfrm>
          <a:prstGeom prst="rect">
            <a:avLst/>
          </a:prstGeom>
          <a:noFill/>
          <a:ln>
            <a:noFill/>
          </a:ln>
        </p:spPr>
      </p:pic>
      <p:pic>
        <p:nvPicPr>
          <p:cNvPr id="140" name="Google Shape;140;p13"/>
          <p:cNvPicPr preferRelativeResize="0"/>
          <p:nvPr/>
        </p:nvPicPr>
        <p:blipFill rotWithShape="1">
          <a:blip r:embed="rId6">
            <a:alphaModFix/>
          </a:blip>
          <a:srcRect b="19977" l="0" r="0" t="-14522"/>
          <a:stretch/>
        </p:blipFill>
        <p:spPr>
          <a:xfrm>
            <a:off x="-438625" y="4976600"/>
            <a:ext cx="370424" cy="166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14"/>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146" name="Google Shape;146;p14"/>
          <p:cNvPicPr preferRelativeResize="0"/>
          <p:nvPr/>
        </p:nvPicPr>
        <p:blipFill>
          <a:blip r:embed="rId4">
            <a:alphaModFix/>
          </a:blip>
          <a:stretch>
            <a:fillRect/>
          </a:stretch>
        </p:blipFill>
        <p:spPr>
          <a:xfrm>
            <a:off x="3706549" y="1153508"/>
            <a:ext cx="3561351" cy="2004917"/>
          </a:xfrm>
          <a:prstGeom prst="rect">
            <a:avLst/>
          </a:prstGeom>
          <a:noFill/>
          <a:ln cap="flat" cmpd="sng" w="38100">
            <a:solidFill>
              <a:schemeClr val="dk2"/>
            </a:solidFill>
            <a:prstDash val="solid"/>
            <a:round/>
            <a:headEnd len="sm" w="sm" type="none"/>
            <a:tailEnd len="sm" w="sm" type="none"/>
          </a:ln>
        </p:spPr>
      </p:pic>
      <p:pic>
        <p:nvPicPr>
          <p:cNvPr id="147" name="Google Shape;147;p14"/>
          <p:cNvPicPr preferRelativeResize="0"/>
          <p:nvPr/>
        </p:nvPicPr>
        <p:blipFill>
          <a:blip r:embed="rId5">
            <a:alphaModFix/>
          </a:blip>
          <a:stretch>
            <a:fillRect/>
          </a:stretch>
        </p:blipFill>
        <p:spPr>
          <a:xfrm>
            <a:off x="3575038" y="1256025"/>
            <a:ext cx="3561368" cy="1999350"/>
          </a:xfrm>
          <a:prstGeom prst="rect">
            <a:avLst/>
          </a:prstGeom>
          <a:noFill/>
          <a:ln cap="flat" cmpd="sng" w="38100">
            <a:solidFill>
              <a:schemeClr val="dk2"/>
            </a:solidFill>
            <a:prstDash val="solid"/>
            <a:round/>
            <a:headEnd len="sm" w="sm" type="none"/>
            <a:tailEnd len="sm" w="sm" type="none"/>
          </a:ln>
        </p:spPr>
      </p:pic>
      <p:pic>
        <p:nvPicPr>
          <p:cNvPr id="148" name="Google Shape;148;p14"/>
          <p:cNvPicPr preferRelativeResize="0"/>
          <p:nvPr/>
        </p:nvPicPr>
        <p:blipFill>
          <a:blip r:embed="rId6">
            <a:alphaModFix/>
          </a:blip>
          <a:stretch>
            <a:fillRect/>
          </a:stretch>
        </p:blipFill>
        <p:spPr>
          <a:xfrm>
            <a:off x="3451688" y="1373426"/>
            <a:ext cx="3559033" cy="1999350"/>
          </a:xfrm>
          <a:prstGeom prst="rect">
            <a:avLst/>
          </a:prstGeom>
          <a:noFill/>
          <a:ln cap="flat" cmpd="sng" w="38100">
            <a:solidFill>
              <a:schemeClr val="dk2"/>
            </a:solidFill>
            <a:prstDash val="solid"/>
            <a:round/>
            <a:headEnd len="sm" w="sm" type="none"/>
            <a:tailEnd len="sm" w="sm" type="none"/>
          </a:ln>
        </p:spPr>
      </p:pic>
      <p:sp>
        <p:nvSpPr>
          <p:cNvPr id="149" name="Google Shape;149;p14"/>
          <p:cNvSpPr txBox="1"/>
          <p:nvPr/>
        </p:nvSpPr>
        <p:spPr>
          <a:xfrm>
            <a:off x="194900" y="3855450"/>
            <a:ext cx="8331000" cy="94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700">
                <a:solidFill>
                  <a:schemeClr val="lt1"/>
                </a:solidFill>
                <a:latin typeface="Lato"/>
                <a:ea typeface="Lato"/>
                <a:cs typeface="Lato"/>
                <a:sym typeface="Lato"/>
              </a:rPr>
              <a:t>mrventures.net/get-into-gamedev</a:t>
            </a:r>
            <a:endParaRPr sz="3700">
              <a:solidFill>
                <a:schemeClr val="lt1"/>
              </a:solidFill>
              <a:latin typeface="Lato"/>
              <a:ea typeface="Lato"/>
              <a:cs typeface="Lato"/>
              <a:sym typeface="Lato"/>
            </a:endParaRPr>
          </a:p>
        </p:txBody>
      </p:sp>
      <p:sp>
        <p:nvSpPr>
          <p:cNvPr id="150" name="Google Shape;150;p14"/>
          <p:cNvSpPr txBox="1"/>
          <p:nvPr/>
        </p:nvSpPr>
        <p:spPr>
          <a:xfrm>
            <a:off x="628850" y="1142262"/>
            <a:ext cx="2757300" cy="278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400">
                <a:solidFill>
                  <a:schemeClr val="lt1"/>
                </a:solidFill>
                <a:latin typeface="Lato"/>
                <a:ea typeface="Lato"/>
                <a:cs typeface="Lato"/>
                <a:sym typeface="Lato"/>
              </a:rPr>
              <a:t>Slides available</a:t>
            </a:r>
            <a:endParaRPr sz="4400">
              <a:solidFill>
                <a:schemeClr val="lt1"/>
              </a:solidFill>
              <a:latin typeface="Lato"/>
              <a:ea typeface="Lato"/>
              <a:cs typeface="Lato"/>
              <a:sym typeface="Lato"/>
            </a:endParaRPr>
          </a:p>
          <a:p>
            <a:pPr indent="0" lvl="0" marL="0" rtl="0" algn="ctr">
              <a:spcBef>
                <a:spcPts val="0"/>
              </a:spcBef>
              <a:spcAft>
                <a:spcPts val="0"/>
              </a:spcAft>
              <a:buNone/>
            </a:pPr>
            <a:r>
              <a:rPr lang="en" sz="4400">
                <a:solidFill>
                  <a:schemeClr val="lt1"/>
                </a:solidFill>
                <a:latin typeface="Lato"/>
                <a:ea typeface="Lato"/>
                <a:cs typeface="Lato"/>
                <a:sym typeface="Lato"/>
              </a:rPr>
              <a:t>online!</a:t>
            </a:r>
            <a:endParaRPr sz="4400">
              <a:solidFill>
                <a:schemeClr val="lt1"/>
              </a:solidFill>
              <a:latin typeface="Lato"/>
              <a:ea typeface="Lato"/>
              <a:cs typeface="Lato"/>
              <a:sym typeface="Lato"/>
            </a:endParaRPr>
          </a:p>
        </p:txBody>
      </p:sp>
      <p:pic>
        <p:nvPicPr>
          <p:cNvPr id="151" name="Google Shape;151;p14"/>
          <p:cNvPicPr preferRelativeResize="0"/>
          <p:nvPr/>
        </p:nvPicPr>
        <p:blipFill>
          <a:blip r:embed="rId7">
            <a:alphaModFix/>
          </a:blip>
          <a:stretch>
            <a:fillRect/>
          </a:stretch>
        </p:blipFill>
        <p:spPr>
          <a:xfrm>
            <a:off x="8209767" y="4209267"/>
            <a:ext cx="934225" cy="934225"/>
          </a:xfrm>
          <a:prstGeom prst="rect">
            <a:avLst/>
          </a:prstGeom>
          <a:noFill/>
          <a:ln>
            <a:noFill/>
          </a:ln>
        </p:spPr>
      </p:pic>
      <p:pic>
        <p:nvPicPr>
          <p:cNvPr id="152" name="Google Shape;152;p14"/>
          <p:cNvPicPr preferRelativeResize="0"/>
          <p:nvPr/>
        </p:nvPicPr>
        <p:blipFill>
          <a:blip r:embed="rId8">
            <a:alphaModFix/>
          </a:blip>
          <a:stretch>
            <a:fillRect/>
          </a:stretch>
        </p:blipFill>
        <p:spPr>
          <a:xfrm>
            <a:off x="5963775" y="2453949"/>
            <a:ext cx="1096701" cy="1096701"/>
          </a:xfrm>
          <a:prstGeom prst="rect">
            <a:avLst/>
          </a:prstGeom>
          <a:noFill/>
          <a:ln>
            <a:noFill/>
          </a:ln>
        </p:spPr>
      </p:pic>
      <p:pic>
        <p:nvPicPr>
          <p:cNvPr id="153" name="Google Shape;153;p14" title="arrow_curved_red_right.png"/>
          <p:cNvPicPr preferRelativeResize="0"/>
          <p:nvPr/>
        </p:nvPicPr>
        <p:blipFill>
          <a:blip r:embed="rId9">
            <a:alphaModFix/>
          </a:blip>
          <a:stretch>
            <a:fillRect/>
          </a:stretch>
        </p:blipFill>
        <p:spPr>
          <a:xfrm rot="2700007">
            <a:off x="7325250" y="2721243"/>
            <a:ext cx="1828646" cy="91968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15"/>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59" name="Google Shape;159;p15"/>
          <p:cNvSpPr txBox="1"/>
          <p:nvPr/>
        </p:nvSpPr>
        <p:spPr>
          <a:xfrm>
            <a:off x="-115275" y="912250"/>
            <a:ext cx="51465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 Speaker Bio</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Roles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Search</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Post Analysis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Resumes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Portfolios</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60" name="Google Shape;160;p15"/>
          <p:cNvPicPr preferRelativeResize="0"/>
          <p:nvPr/>
        </p:nvPicPr>
        <p:blipFill rotWithShape="1">
          <a:blip r:embed="rId4">
            <a:alphaModFix/>
          </a:blip>
          <a:srcRect b="348" l="0" r="9082" t="0"/>
          <a:stretch/>
        </p:blipFill>
        <p:spPr>
          <a:xfrm>
            <a:off x="3787600" y="966150"/>
            <a:ext cx="5291899" cy="4064924"/>
          </a:xfrm>
          <a:prstGeom prst="rect">
            <a:avLst/>
          </a:prstGeom>
          <a:noFill/>
          <a:ln>
            <a:noFill/>
          </a:ln>
        </p:spPr>
      </p:pic>
      <p:sp>
        <p:nvSpPr>
          <p:cNvPr id="161" name="Google Shape;161;p15"/>
          <p:cNvSpPr txBox="1"/>
          <p:nvPr/>
        </p:nvSpPr>
        <p:spPr>
          <a:xfrm>
            <a:off x="265725" y="178525"/>
            <a:ext cx="5492100" cy="73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Roadmap</a:t>
            </a:r>
            <a:endParaRPr b="1" sz="4400">
              <a:solidFill>
                <a:schemeClr val="lt1"/>
              </a:solidFill>
              <a:latin typeface="Lato"/>
              <a:ea typeface="Lato"/>
              <a:cs typeface="Lato"/>
              <a:sym typeface="Lato"/>
            </a:endParaRPr>
          </a:p>
        </p:txBody>
      </p:sp>
      <p:pic>
        <p:nvPicPr>
          <p:cNvPr id="162" name="Google Shape;162;p15"/>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68" name="Google Shape;168;p16"/>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69" name="Google Shape;169;p16"/>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4500">
                <a:solidFill>
                  <a:schemeClr val="lt1"/>
                </a:solidFill>
                <a:latin typeface="Lato"/>
                <a:ea typeface="Lato"/>
                <a:cs typeface="Lato"/>
                <a:sym typeface="Lato"/>
              </a:rPr>
              <a:t>M</a:t>
            </a:r>
            <a:r>
              <a:rPr b="1" lang="en" sz="4500">
                <a:solidFill>
                  <a:schemeClr val="lt1"/>
                </a:solidFill>
                <a:latin typeface="Lato"/>
                <a:ea typeface="Lato"/>
                <a:cs typeface="Lato"/>
                <a:sym typeface="Lato"/>
              </a:rPr>
              <a:t>atthew </a:t>
            </a:r>
            <a:r>
              <a:rPr b="1" i="1" lang="en" sz="4500">
                <a:solidFill>
                  <a:schemeClr val="lt1"/>
                </a:solidFill>
                <a:latin typeface="Lato"/>
                <a:ea typeface="Lato"/>
                <a:cs typeface="Lato"/>
                <a:sym typeface="Lato"/>
              </a:rPr>
              <a:t>V</a:t>
            </a:r>
            <a:r>
              <a:rPr b="1" lang="en" sz="4500">
                <a:solidFill>
                  <a:schemeClr val="lt1"/>
                </a:solidFill>
                <a:latin typeface="Lato"/>
                <a:ea typeface="Lato"/>
                <a:cs typeface="Lato"/>
                <a:sym typeface="Lato"/>
              </a:rPr>
              <a:t>entures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sp>
        <p:nvSpPr>
          <p:cNvPr id="170" name="Google Shape;170;p16"/>
          <p:cNvSpPr txBox="1"/>
          <p:nvPr/>
        </p:nvSpPr>
        <p:spPr>
          <a:xfrm>
            <a:off x="483925" y="848325"/>
            <a:ext cx="53589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Lato"/>
                <a:ea typeface="Lato"/>
                <a:cs typeface="Lato"/>
                <a:sym typeface="Lato"/>
              </a:rPr>
              <a:t>Indie Work</a:t>
            </a:r>
            <a:endParaRPr sz="3000">
              <a:solidFill>
                <a:schemeClr val="lt1"/>
              </a:solidFill>
              <a:latin typeface="Lato"/>
              <a:ea typeface="Lato"/>
              <a:cs typeface="Lato"/>
              <a:sym typeface="Lato"/>
            </a:endParaRPr>
          </a:p>
          <a:p>
            <a:pPr indent="0" lvl="0" marL="0" rtl="0" algn="l">
              <a:spcBef>
                <a:spcPts val="0"/>
              </a:spcBef>
              <a:spcAft>
                <a:spcPts val="0"/>
              </a:spcAft>
              <a:buNone/>
            </a:pPr>
            <a:r>
              <a:t/>
            </a:r>
            <a:endParaRPr sz="4400">
              <a:solidFill>
                <a:schemeClr val="lt1"/>
              </a:solidFill>
              <a:latin typeface="Lato"/>
              <a:ea typeface="Lato"/>
              <a:cs typeface="Lato"/>
              <a:sym typeface="Lato"/>
            </a:endParaRPr>
          </a:p>
        </p:txBody>
      </p:sp>
      <p:pic>
        <p:nvPicPr>
          <p:cNvPr id="171" name="Google Shape;171;p16"/>
          <p:cNvPicPr preferRelativeResize="0"/>
          <p:nvPr/>
        </p:nvPicPr>
        <p:blipFill>
          <a:blip r:embed="rId4">
            <a:alphaModFix/>
          </a:blip>
          <a:stretch>
            <a:fillRect/>
          </a:stretch>
        </p:blipFill>
        <p:spPr>
          <a:xfrm>
            <a:off x="3091612" y="1509823"/>
            <a:ext cx="2751175" cy="1444702"/>
          </a:xfrm>
          <a:prstGeom prst="rect">
            <a:avLst/>
          </a:prstGeom>
          <a:noFill/>
          <a:ln cap="flat" cmpd="sng" w="38100">
            <a:solidFill>
              <a:srgbClr val="EFEFEF"/>
            </a:solidFill>
            <a:prstDash val="solid"/>
            <a:round/>
            <a:headEnd len="sm" w="sm" type="none"/>
            <a:tailEnd len="sm" w="sm" type="none"/>
          </a:ln>
        </p:spPr>
      </p:pic>
      <p:pic>
        <p:nvPicPr>
          <p:cNvPr id="172" name="Google Shape;172;p16"/>
          <p:cNvPicPr preferRelativeResize="0"/>
          <p:nvPr/>
        </p:nvPicPr>
        <p:blipFill rotWithShape="1">
          <a:blip r:embed="rId5">
            <a:alphaModFix/>
          </a:blip>
          <a:srcRect b="0" l="0" r="0" t="0"/>
          <a:stretch/>
        </p:blipFill>
        <p:spPr>
          <a:xfrm>
            <a:off x="5511977" y="-113200"/>
            <a:ext cx="4113796" cy="5143501"/>
          </a:xfrm>
          <a:prstGeom prst="rect">
            <a:avLst/>
          </a:prstGeom>
          <a:noFill/>
          <a:ln>
            <a:noFill/>
          </a:ln>
        </p:spPr>
      </p:pic>
      <p:pic>
        <p:nvPicPr>
          <p:cNvPr id="173" name="Google Shape;173;p16"/>
          <p:cNvPicPr preferRelativeResize="0"/>
          <p:nvPr/>
        </p:nvPicPr>
        <p:blipFill>
          <a:blip r:embed="rId6">
            <a:alphaModFix/>
          </a:blip>
          <a:stretch>
            <a:fillRect/>
          </a:stretch>
        </p:blipFill>
        <p:spPr>
          <a:xfrm>
            <a:off x="483913" y="3103150"/>
            <a:ext cx="2455725" cy="1616475"/>
          </a:xfrm>
          <a:prstGeom prst="rect">
            <a:avLst/>
          </a:prstGeom>
          <a:noFill/>
          <a:ln cap="flat" cmpd="sng" w="38100">
            <a:solidFill>
              <a:srgbClr val="EFEFEF"/>
            </a:solidFill>
            <a:prstDash val="solid"/>
            <a:round/>
            <a:headEnd len="sm" w="sm" type="none"/>
            <a:tailEnd len="sm" w="sm" type="none"/>
          </a:ln>
        </p:spPr>
      </p:pic>
      <p:pic>
        <p:nvPicPr>
          <p:cNvPr id="174" name="Google Shape;174;p16"/>
          <p:cNvPicPr preferRelativeResize="0"/>
          <p:nvPr/>
        </p:nvPicPr>
        <p:blipFill>
          <a:blip r:embed="rId7">
            <a:alphaModFix/>
          </a:blip>
          <a:stretch>
            <a:fillRect/>
          </a:stretch>
        </p:blipFill>
        <p:spPr>
          <a:xfrm>
            <a:off x="3091600" y="3103150"/>
            <a:ext cx="2751175" cy="1616475"/>
          </a:xfrm>
          <a:prstGeom prst="rect">
            <a:avLst/>
          </a:prstGeom>
          <a:noFill/>
          <a:ln cap="flat" cmpd="sng" w="38100">
            <a:solidFill>
              <a:srgbClr val="EFEFEF"/>
            </a:solidFill>
            <a:prstDash val="solid"/>
            <a:round/>
            <a:headEnd len="sm" w="sm" type="none"/>
            <a:tailEnd len="sm" w="sm" type="none"/>
          </a:ln>
        </p:spPr>
      </p:pic>
      <p:sp>
        <p:nvSpPr>
          <p:cNvPr id="175" name="Google Shape;175;p16"/>
          <p:cNvSpPr/>
          <p:nvPr/>
        </p:nvSpPr>
        <p:spPr>
          <a:xfrm>
            <a:off x="2991900" y="3008650"/>
            <a:ext cx="34500" cy="34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76" name="Google Shape;176;p16"/>
          <p:cNvPicPr preferRelativeResize="0"/>
          <p:nvPr/>
        </p:nvPicPr>
        <p:blipFill>
          <a:blip r:embed="rId8">
            <a:alphaModFix/>
          </a:blip>
          <a:stretch>
            <a:fillRect/>
          </a:stretch>
        </p:blipFill>
        <p:spPr>
          <a:xfrm>
            <a:off x="483925" y="1509825"/>
            <a:ext cx="2455701" cy="1444700"/>
          </a:xfrm>
          <a:prstGeom prst="rect">
            <a:avLst/>
          </a:prstGeom>
          <a:noFill/>
          <a:ln cap="flat" cmpd="sng" w="38100">
            <a:solidFill>
              <a:srgbClr val="EFEFEF"/>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82" name="Google Shape;182;p1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83" name="Google Shape;183;p17"/>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4500">
                <a:solidFill>
                  <a:schemeClr val="lt1"/>
                </a:solidFill>
                <a:latin typeface="Lato"/>
                <a:ea typeface="Lato"/>
                <a:cs typeface="Lato"/>
                <a:sym typeface="Lato"/>
              </a:rPr>
              <a:t>M</a:t>
            </a:r>
            <a:r>
              <a:rPr b="1" lang="en" sz="4500">
                <a:solidFill>
                  <a:schemeClr val="lt1"/>
                </a:solidFill>
                <a:latin typeface="Lato"/>
                <a:ea typeface="Lato"/>
                <a:cs typeface="Lato"/>
                <a:sym typeface="Lato"/>
              </a:rPr>
              <a:t>atthew </a:t>
            </a:r>
            <a:r>
              <a:rPr b="1" i="1" lang="en" sz="4500">
                <a:solidFill>
                  <a:schemeClr val="lt1"/>
                </a:solidFill>
                <a:latin typeface="Lato"/>
                <a:ea typeface="Lato"/>
                <a:cs typeface="Lato"/>
                <a:sym typeface="Lato"/>
              </a:rPr>
              <a:t>V</a:t>
            </a:r>
            <a:r>
              <a:rPr b="1" lang="en" sz="4500">
                <a:solidFill>
                  <a:schemeClr val="lt1"/>
                </a:solidFill>
                <a:latin typeface="Lato"/>
                <a:ea typeface="Lato"/>
                <a:cs typeface="Lato"/>
                <a:sym typeface="Lato"/>
              </a:rPr>
              <a:t>entures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sp>
        <p:nvSpPr>
          <p:cNvPr id="184" name="Google Shape;184;p17"/>
          <p:cNvSpPr txBox="1"/>
          <p:nvPr/>
        </p:nvSpPr>
        <p:spPr>
          <a:xfrm>
            <a:off x="483925" y="833450"/>
            <a:ext cx="53589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Lato"/>
                <a:ea typeface="Lato"/>
                <a:cs typeface="Lato"/>
                <a:sym typeface="Lato"/>
              </a:rPr>
              <a:t>AAA </a:t>
            </a:r>
            <a:r>
              <a:rPr lang="en" sz="3000">
                <a:solidFill>
                  <a:schemeClr val="lt1"/>
                </a:solidFill>
                <a:latin typeface="Lato"/>
                <a:ea typeface="Lato"/>
                <a:cs typeface="Lato"/>
                <a:sym typeface="Lato"/>
              </a:rPr>
              <a:t>Work</a:t>
            </a:r>
            <a:endParaRPr sz="3000">
              <a:solidFill>
                <a:schemeClr val="lt1"/>
              </a:solidFill>
              <a:latin typeface="Lato"/>
              <a:ea typeface="Lato"/>
              <a:cs typeface="Lato"/>
              <a:sym typeface="Lato"/>
            </a:endParaRPr>
          </a:p>
          <a:p>
            <a:pPr indent="0" lvl="0" marL="0" rtl="0" algn="l">
              <a:spcBef>
                <a:spcPts val="0"/>
              </a:spcBef>
              <a:spcAft>
                <a:spcPts val="0"/>
              </a:spcAft>
              <a:buNone/>
            </a:pPr>
            <a:r>
              <a:t/>
            </a:r>
            <a:endParaRPr sz="4400">
              <a:solidFill>
                <a:schemeClr val="lt1"/>
              </a:solidFill>
              <a:latin typeface="Lato"/>
              <a:ea typeface="Lato"/>
              <a:cs typeface="Lato"/>
              <a:sym typeface="Lato"/>
            </a:endParaRPr>
          </a:p>
        </p:txBody>
      </p:sp>
      <p:pic>
        <p:nvPicPr>
          <p:cNvPr id="185" name="Google Shape;185;p17"/>
          <p:cNvPicPr preferRelativeResize="0"/>
          <p:nvPr/>
        </p:nvPicPr>
        <p:blipFill>
          <a:blip r:embed="rId4">
            <a:alphaModFix/>
          </a:blip>
          <a:stretch>
            <a:fillRect/>
          </a:stretch>
        </p:blipFill>
        <p:spPr>
          <a:xfrm>
            <a:off x="3091612" y="1509823"/>
            <a:ext cx="2751175" cy="1444702"/>
          </a:xfrm>
          <a:prstGeom prst="rect">
            <a:avLst/>
          </a:prstGeom>
          <a:noFill/>
          <a:ln cap="flat" cmpd="sng" w="38100">
            <a:solidFill>
              <a:srgbClr val="EFEFEF"/>
            </a:solidFill>
            <a:prstDash val="solid"/>
            <a:round/>
            <a:headEnd len="sm" w="sm" type="none"/>
            <a:tailEnd len="sm" w="sm" type="none"/>
          </a:ln>
        </p:spPr>
      </p:pic>
      <p:pic>
        <p:nvPicPr>
          <p:cNvPr id="186" name="Google Shape;186;p17"/>
          <p:cNvPicPr preferRelativeResize="0"/>
          <p:nvPr/>
        </p:nvPicPr>
        <p:blipFill rotWithShape="1">
          <a:blip r:embed="rId5">
            <a:alphaModFix/>
          </a:blip>
          <a:srcRect b="0" l="0" r="0" t="0"/>
          <a:stretch/>
        </p:blipFill>
        <p:spPr>
          <a:xfrm>
            <a:off x="5511977" y="-113200"/>
            <a:ext cx="4113796" cy="5143501"/>
          </a:xfrm>
          <a:prstGeom prst="rect">
            <a:avLst/>
          </a:prstGeom>
          <a:noFill/>
          <a:ln>
            <a:noFill/>
          </a:ln>
        </p:spPr>
      </p:pic>
      <p:pic>
        <p:nvPicPr>
          <p:cNvPr id="187" name="Google Shape;187;p17"/>
          <p:cNvPicPr preferRelativeResize="0"/>
          <p:nvPr/>
        </p:nvPicPr>
        <p:blipFill>
          <a:blip r:embed="rId6">
            <a:alphaModFix/>
          </a:blip>
          <a:stretch>
            <a:fillRect/>
          </a:stretch>
        </p:blipFill>
        <p:spPr>
          <a:xfrm>
            <a:off x="483913" y="3103150"/>
            <a:ext cx="2455725" cy="1616475"/>
          </a:xfrm>
          <a:prstGeom prst="rect">
            <a:avLst/>
          </a:prstGeom>
          <a:noFill/>
          <a:ln cap="flat" cmpd="sng" w="38100">
            <a:solidFill>
              <a:srgbClr val="EFEFEF"/>
            </a:solidFill>
            <a:prstDash val="solid"/>
            <a:round/>
            <a:headEnd len="sm" w="sm" type="none"/>
            <a:tailEnd len="sm" w="sm" type="none"/>
          </a:ln>
        </p:spPr>
      </p:pic>
      <p:pic>
        <p:nvPicPr>
          <p:cNvPr id="188" name="Google Shape;188;p17"/>
          <p:cNvPicPr preferRelativeResize="0"/>
          <p:nvPr/>
        </p:nvPicPr>
        <p:blipFill>
          <a:blip r:embed="rId7">
            <a:alphaModFix/>
          </a:blip>
          <a:stretch>
            <a:fillRect/>
          </a:stretch>
        </p:blipFill>
        <p:spPr>
          <a:xfrm>
            <a:off x="3091600" y="3103150"/>
            <a:ext cx="2751175" cy="1616475"/>
          </a:xfrm>
          <a:prstGeom prst="rect">
            <a:avLst/>
          </a:prstGeom>
          <a:noFill/>
          <a:ln cap="flat" cmpd="sng" w="38100">
            <a:solidFill>
              <a:srgbClr val="EFEFEF"/>
            </a:solidFill>
            <a:prstDash val="solid"/>
            <a:round/>
            <a:headEnd len="sm" w="sm" type="none"/>
            <a:tailEnd len="sm" w="sm" type="none"/>
          </a:ln>
        </p:spPr>
      </p:pic>
      <p:pic>
        <p:nvPicPr>
          <p:cNvPr id="189" name="Google Shape;189;p17"/>
          <p:cNvPicPr preferRelativeResize="0"/>
          <p:nvPr/>
        </p:nvPicPr>
        <p:blipFill rotWithShape="1">
          <a:blip r:embed="rId8">
            <a:alphaModFix/>
          </a:blip>
          <a:srcRect b="0" l="5295" r="6145" t="0"/>
          <a:stretch/>
        </p:blipFill>
        <p:spPr>
          <a:xfrm>
            <a:off x="398350" y="3103150"/>
            <a:ext cx="2541275" cy="1616475"/>
          </a:xfrm>
          <a:prstGeom prst="rect">
            <a:avLst/>
          </a:prstGeom>
          <a:noFill/>
          <a:ln cap="flat" cmpd="sng" w="38100">
            <a:solidFill>
              <a:srgbClr val="EFEFEF"/>
            </a:solidFill>
            <a:prstDash val="solid"/>
            <a:round/>
            <a:headEnd len="sm" w="sm" type="none"/>
            <a:tailEnd len="sm" w="sm" type="none"/>
          </a:ln>
        </p:spPr>
      </p:pic>
      <p:pic>
        <p:nvPicPr>
          <p:cNvPr id="190" name="Google Shape;190;p17"/>
          <p:cNvPicPr preferRelativeResize="0"/>
          <p:nvPr/>
        </p:nvPicPr>
        <p:blipFill>
          <a:blip r:embed="rId9">
            <a:alphaModFix/>
          </a:blip>
          <a:stretch>
            <a:fillRect/>
          </a:stretch>
        </p:blipFill>
        <p:spPr>
          <a:xfrm>
            <a:off x="398346" y="1522275"/>
            <a:ext cx="2541275" cy="1432240"/>
          </a:xfrm>
          <a:prstGeom prst="rect">
            <a:avLst/>
          </a:prstGeom>
          <a:noFill/>
          <a:ln cap="flat" cmpd="sng" w="38100">
            <a:solidFill>
              <a:srgbClr val="EFEFEF"/>
            </a:solidFill>
            <a:prstDash val="solid"/>
            <a:round/>
            <a:headEnd len="sm" w="sm" type="none"/>
            <a:tailEnd len="sm" w="sm" type="none"/>
          </a:ln>
        </p:spPr>
      </p:pic>
      <p:pic>
        <p:nvPicPr>
          <p:cNvPr id="191" name="Google Shape;191;p17"/>
          <p:cNvPicPr preferRelativeResize="0"/>
          <p:nvPr/>
        </p:nvPicPr>
        <p:blipFill>
          <a:blip r:embed="rId10">
            <a:alphaModFix/>
          </a:blip>
          <a:stretch>
            <a:fillRect/>
          </a:stretch>
        </p:blipFill>
        <p:spPr>
          <a:xfrm>
            <a:off x="3091601" y="1509825"/>
            <a:ext cx="2751176" cy="1444700"/>
          </a:xfrm>
          <a:prstGeom prst="rect">
            <a:avLst/>
          </a:prstGeom>
          <a:noFill/>
          <a:ln cap="flat" cmpd="sng" w="38100">
            <a:solidFill>
              <a:srgbClr val="EFEFEF"/>
            </a:solidFill>
            <a:prstDash val="solid"/>
            <a:round/>
            <a:headEnd len="sm" w="sm" type="none"/>
            <a:tailEnd len="sm" w="sm" type="none"/>
          </a:ln>
        </p:spPr>
      </p:pic>
      <p:pic>
        <p:nvPicPr>
          <p:cNvPr id="192" name="Google Shape;192;p17"/>
          <p:cNvPicPr preferRelativeResize="0"/>
          <p:nvPr/>
        </p:nvPicPr>
        <p:blipFill rotWithShape="1">
          <a:blip r:embed="rId11">
            <a:alphaModFix/>
          </a:blip>
          <a:srcRect b="0" l="12630" r="8430" t="0"/>
          <a:stretch/>
        </p:blipFill>
        <p:spPr>
          <a:xfrm>
            <a:off x="3091600" y="3103137"/>
            <a:ext cx="2751175" cy="1628901"/>
          </a:xfrm>
          <a:prstGeom prst="rect">
            <a:avLst/>
          </a:prstGeom>
          <a:noFill/>
          <a:ln cap="flat" cmpd="sng" w="38100">
            <a:solidFill>
              <a:srgbClr val="EFEFEF"/>
            </a:solidFill>
            <a:prstDash val="solid"/>
            <a:round/>
            <a:headEnd len="sm" w="sm" type="none"/>
            <a:tailEnd len="sm" w="sm" type="none"/>
          </a:ln>
        </p:spPr>
      </p:pic>
      <p:pic>
        <p:nvPicPr>
          <p:cNvPr id="193" name="Google Shape;193;p17"/>
          <p:cNvPicPr preferRelativeResize="0"/>
          <p:nvPr/>
        </p:nvPicPr>
        <p:blipFill rotWithShape="1">
          <a:blip r:embed="rId12">
            <a:alphaModFix/>
          </a:blip>
          <a:srcRect b="0" l="0" r="0" t="30824"/>
          <a:stretch/>
        </p:blipFill>
        <p:spPr>
          <a:xfrm>
            <a:off x="3091600" y="1509825"/>
            <a:ext cx="2751176" cy="1444700"/>
          </a:xfrm>
          <a:prstGeom prst="rect">
            <a:avLst/>
          </a:prstGeom>
          <a:noFill/>
          <a:ln>
            <a:noFill/>
          </a:ln>
        </p:spPr>
      </p:pic>
      <p:pic>
        <p:nvPicPr>
          <p:cNvPr id="194" name="Google Shape;194;p17"/>
          <p:cNvPicPr preferRelativeResize="0"/>
          <p:nvPr/>
        </p:nvPicPr>
        <p:blipFill>
          <a:blip r:embed="rId13">
            <a:alphaModFix/>
          </a:blip>
          <a:stretch>
            <a:fillRect/>
          </a:stretch>
        </p:blipFill>
        <p:spPr>
          <a:xfrm>
            <a:off x="3091600" y="1522275"/>
            <a:ext cx="2751175" cy="1432250"/>
          </a:xfrm>
          <a:prstGeom prst="rect">
            <a:avLst/>
          </a:prstGeom>
          <a:noFill/>
          <a:ln>
            <a:noFill/>
          </a:ln>
        </p:spPr>
      </p:pic>
      <p:pic>
        <p:nvPicPr>
          <p:cNvPr id="195" name="Google Shape;195;p17"/>
          <p:cNvPicPr preferRelativeResize="0"/>
          <p:nvPr/>
        </p:nvPicPr>
        <p:blipFill rotWithShape="1">
          <a:blip r:embed="rId12">
            <a:alphaModFix/>
          </a:blip>
          <a:srcRect b="0" l="0" r="0" t="32867"/>
          <a:stretch/>
        </p:blipFill>
        <p:spPr>
          <a:xfrm>
            <a:off x="3319825" y="1509825"/>
            <a:ext cx="2152108" cy="1444700"/>
          </a:xfrm>
          <a:prstGeom prst="rect">
            <a:avLst/>
          </a:prstGeom>
          <a:noFill/>
          <a:ln>
            <a:noFill/>
          </a:ln>
        </p:spPr>
      </p:pic>
      <p:pic>
        <p:nvPicPr>
          <p:cNvPr id="196" name="Google Shape;196;p17"/>
          <p:cNvPicPr preferRelativeResize="0"/>
          <p:nvPr/>
        </p:nvPicPr>
        <p:blipFill rotWithShape="1">
          <a:blip r:embed="rId12">
            <a:alphaModFix/>
          </a:blip>
          <a:srcRect b="68387" l="0" r="0" t="10158"/>
          <a:stretch/>
        </p:blipFill>
        <p:spPr>
          <a:xfrm>
            <a:off x="3091600" y="2364281"/>
            <a:ext cx="2751176" cy="59024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202" name="Google Shape;202;p18"/>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203" name="Google Shape;203;p18"/>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4500">
                <a:solidFill>
                  <a:schemeClr val="lt1"/>
                </a:solidFill>
                <a:latin typeface="Lato"/>
                <a:ea typeface="Lato"/>
                <a:cs typeface="Lato"/>
                <a:sym typeface="Lato"/>
              </a:rPr>
              <a:t>M</a:t>
            </a:r>
            <a:r>
              <a:rPr b="1" lang="en" sz="4500">
                <a:solidFill>
                  <a:schemeClr val="lt1"/>
                </a:solidFill>
                <a:latin typeface="Lato"/>
                <a:ea typeface="Lato"/>
                <a:cs typeface="Lato"/>
                <a:sym typeface="Lato"/>
              </a:rPr>
              <a:t>atthew </a:t>
            </a:r>
            <a:r>
              <a:rPr b="1" i="1" lang="en" sz="4500">
                <a:solidFill>
                  <a:schemeClr val="lt1"/>
                </a:solidFill>
                <a:latin typeface="Lato"/>
                <a:ea typeface="Lato"/>
                <a:cs typeface="Lato"/>
                <a:sym typeface="Lato"/>
              </a:rPr>
              <a:t>V</a:t>
            </a:r>
            <a:r>
              <a:rPr b="1" lang="en" sz="4500">
                <a:solidFill>
                  <a:schemeClr val="lt1"/>
                </a:solidFill>
                <a:latin typeface="Lato"/>
                <a:ea typeface="Lato"/>
                <a:cs typeface="Lato"/>
                <a:sym typeface="Lato"/>
              </a:rPr>
              <a:t>entures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sp>
        <p:nvSpPr>
          <p:cNvPr id="204" name="Google Shape;204;p18"/>
          <p:cNvSpPr txBox="1"/>
          <p:nvPr/>
        </p:nvSpPr>
        <p:spPr>
          <a:xfrm>
            <a:off x="483925" y="833450"/>
            <a:ext cx="53589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Lato"/>
                <a:ea typeface="Lato"/>
                <a:cs typeface="Lato"/>
                <a:sym typeface="Lato"/>
              </a:rPr>
              <a:t>Education </a:t>
            </a:r>
            <a:r>
              <a:rPr lang="en" sz="3000">
                <a:solidFill>
                  <a:schemeClr val="lt1"/>
                </a:solidFill>
                <a:latin typeface="Lato"/>
                <a:ea typeface="Lato"/>
                <a:cs typeface="Lato"/>
                <a:sym typeface="Lato"/>
              </a:rPr>
              <a:t>Work</a:t>
            </a:r>
            <a:endParaRPr sz="3000">
              <a:solidFill>
                <a:schemeClr val="lt1"/>
              </a:solidFill>
              <a:latin typeface="Lato"/>
              <a:ea typeface="Lato"/>
              <a:cs typeface="Lato"/>
              <a:sym typeface="Lato"/>
            </a:endParaRPr>
          </a:p>
          <a:p>
            <a:pPr indent="0" lvl="0" marL="0" rtl="0" algn="l">
              <a:spcBef>
                <a:spcPts val="0"/>
              </a:spcBef>
              <a:spcAft>
                <a:spcPts val="0"/>
              </a:spcAft>
              <a:buNone/>
            </a:pPr>
            <a:r>
              <a:t/>
            </a:r>
            <a:endParaRPr sz="4400">
              <a:solidFill>
                <a:schemeClr val="lt1"/>
              </a:solidFill>
              <a:latin typeface="Lato"/>
              <a:ea typeface="Lato"/>
              <a:cs typeface="Lato"/>
              <a:sym typeface="Lato"/>
            </a:endParaRPr>
          </a:p>
        </p:txBody>
      </p:sp>
      <p:pic>
        <p:nvPicPr>
          <p:cNvPr id="205" name="Google Shape;205;p18"/>
          <p:cNvPicPr preferRelativeResize="0"/>
          <p:nvPr/>
        </p:nvPicPr>
        <p:blipFill rotWithShape="1">
          <a:blip r:embed="rId4">
            <a:alphaModFix/>
          </a:blip>
          <a:srcRect b="0" l="0" r="0" t="0"/>
          <a:stretch/>
        </p:blipFill>
        <p:spPr>
          <a:xfrm>
            <a:off x="5511977" y="-113200"/>
            <a:ext cx="4113796" cy="5143501"/>
          </a:xfrm>
          <a:prstGeom prst="rect">
            <a:avLst/>
          </a:prstGeom>
          <a:noFill/>
          <a:ln>
            <a:noFill/>
          </a:ln>
        </p:spPr>
      </p:pic>
      <p:pic>
        <p:nvPicPr>
          <p:cNvPr id="206" name="Google Shape;206;p18"/>
          <p:cNvPicPr preferRelativeResize="0"/>
          <p:nvPr/>
        </p:nvPicPr>
        <p:blipFill rotWithShape="1">
          <a:blip r:embed="rId5">
            <a:alphaModFix/>
          </a:blip>
          <a:srcRect b="0" l="10881" r="11999" t="0"/>
          <a:stretch/>
        </p:blipFill>
        <p:spPr>
          <a:xfrm>
            <a:off x="396450" y="1488175"/>
            <a:ext cx="2751175" cy="1444700"/>
          </a:xfrm>
          <a:prstGeom prst="rect">
            <a:avLst/>
          </a:prstGeom>
          <a:noFill/>
          <a:ln cap="flat" cmpd="sng" w="38100">
            <a:solidFill>
              <a:schemeClr val="dk2"/>
            </a:solidFill>
            <a:prstDash val="solid"/>
            <a:round/>
            <a:headEnd len="sm" w="sm" type="none"/>
            <a:tailEnd len="sm" w="sm" type="none"/>
          </a:ln>
        </p:spPr>
      </p:pic>
      <p:pic>
        <p:nvPicPr>
          <p:cNvPr id="207" name="Google Shape;207;p18"/>
          <p:cNvPicPr preferRelativeResize="0"/>
          <p:nvPr/>
        </p:nvPicPr>
        <p:blipFill>
          <a:blip r:embed="rId6">
            <a:alphaModFix/>
          </a:blip>
          <a:stretch>
            <a:fillRect/>
          </a:stretch>
        </p:blipFill>
        <p:spPr>
          <a:xfrm>
            <a:off x="396451" y="3047325"/>
            <a:ext cx="2751174" cy="1598274"/>
          </a:xfrm>
          <a:prstGeom prst="rect">
            <a:avLst/>
          </a:prstGeom>
          <a:noFill/>
          <a:ln cap="flat" cmpd="sng" w="38100">
            <a:solidFill>
              <a:srgbClr val="EFEFEF"/>
            </a:solidFill>
            <a:prstDash val="solid"/>
            <a:round/>
            <a:headEnd len="sm" w="sm" type="none"/>
            <a:tailEnd len="sm" w="sm" type="none"/>
          </a:ln>
        </p:spPr>
      </p:pic>
      <p:pic>
        <p:nvPicPr>
          <p:cNvPr id="208" name="Google Shape;208;p18"/>
          <p:cNvPicPr preferRelativeResize="0"/>
          <p:nvPr/>
        </p:nvPicPr>
        <p:blipFill rotWithShape="1">
          <a:blip r:embed="rId7">
            <a:alphaModFix/>
          </a:blip>
          <a:srcRect b="0" l="47989" r="0" t="0"/>
          <a:stretch/>
        </p:blipFill>
        <p:spPr>
          <a:xfrm>
            <a:off x="3302125" y="1488175"/>
            <a:ext cx="2455700" cy="3139868"/>
          </a:xfrm>
          <a:prstGeom prst="rect">
            <a:avLst/>
          </a:prstGeom>
          <a:noFill/>
          <a:ln cap="flat" cmpd="sng" w="38100">
            <a:solidFill>
              <a:srgbClr val="EFEFEF"/>
            </a:solidFill>
            <a:prstDash val="solid"/>
            <a:round/>
            <a:headEnd len="sm" w="sm" type="none"/>
            <a:tailEnd len="sm" w="sm" type="none"/>
          </a:ln>
        </p:spPr>
      </p:pic>
      <p:pic>
        <p:nvPicPr>
          <p:cNvPr id="209" name="Google Shape;209;p18"/>
          <p:cNvPicPr preferRelativeResize="0"/>
          <p:nvPr/>
        </p:nvPicPr>
        <p:blipFill>
          <a:blip r:embed="rId8">
            <a:alphaModFix/>
          </a:blip>
          <a:stretch>
            <a:fillRect/>
          </a:stretch>
        </p:blipFill>
        <p:spPr>
          <a:xfrm>
            <a:off x="3170663" y="1698800"/>
            <a:ext cx="2718625" cy="2718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215" name="Google Shape;215;p19"/>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216" name="Google Shape;216;p19"/>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4500">
                <a:solidFill>
                  <a:schemeClr val="lt1"/>
                </a:solidFill>
                <a:latin typeface="Lato"/>
                <a:ea typeface="Lato"/>
                <a:cs typeface="Lato"/>
                <a:sym typeface="Lato"/>
              </a:rPr>
              <a:t>M</a:t>
            </a:r>
            <a:r>
              <a:rPr b="1" lang="en" sz="4500">
                <a:solidFill>
                  <a:schemeClr val="lt1"/>
                </a:solidFill>
                <a:latin typeface="Lato"/>
                <a:ea typeface="Lato"/>
                <a:cs typeface="Lato"/>
                <a:sym typeface="Lato"/>
              </a:rPr>
              <a:t>atthew </a:t>
            </a:r>
            <a:r>
              <a:rPr b="1" i="1" lang="en" sz="4500">
                <a:solidFill>
                  <a:schemeClr val="lt1"/>
                </a:solidFill>
                <a:latin typeface="Lato"/>
                <a:ea typeface="Lato"/>
                <a:cs typeface="Lato"/>
                <a:sym typeface="Lato"/>
              </a:rPr>
              <a:t>V</a:t>
            </a:r>
            <a:r>
              <a:rPr b="1" lang="en" sz="4500">
                <a:solidFill>
                  <a:schemeClr val="lt1"/>
                </a:solidFill>
                <a:latin typeface="Lato"/>
                <a:ea typeface="Lato"/>
                <a:cs typeface="Lato"/>
                <a:sym typeface="Lato"/>
              </a:rPr>
              <a:t>entures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pic>
        <p:nvPicPr>
          <p:cNvPr id="217" name="Google Shape;217;p19"/>
          <p:cNvPicPr preferRelativeResize="0"/>
          <p:nvPr/>
        </p:nvPicPr>
        <p:blipFill rotWithShape="1">
          <a:blip r:embed="rId4">
            <a:alphaModFix/>
          </a:blip>
          <a:srcRect b="0" l="0" r="0" t="0"/>
          <a:stretch/>
        </p:blipFill>
        <p:spPr>
          <a:xfrm>
            <a:off x="5511977" y="-113200"/>
            <a:ext cx="4113796" cy="5143501"/>
          </a:xfrm>
          <a:prstGeom prst="rect">
            <a:avLst/>
          </a:prstGeom>
          <a:noFill/>
          <a:ln>
            <a:noFill/>
          </a:ln>
        </p:spPr>
      </p:pic>
      <p:sp>
        <p:nvSpPr>
          <p:cNvPr id="218" name="Google Shape;218;p19"/>
          <p:cNvSpPr txBox="1"/>
          <p:nvPr/>
        </p:nvSpPr>
        <p:spPr>
          <a:xfrm>
            <a:off x="483925" y="833450"/>
            <a:ext cx="5358900" cy="132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1"/>
                </a:solidFill>
                <a:latin typeface="Lato"/>
                <a:ea typeface="Lato"/>
                <a:cs typeface="Lato"/>
                <a:sym typeface="Lato"/>
              </a:rPr>
              <a:t>Education Work</a:t>
            </a:r>
            <a:endParaRPr sz="3000">
              <a:solidFill>
                <a:schemeClr val="lt1"/>
              </a:solidFill>
              <a:latin typeface="Lato"/>
              <a:ea typeface="Lato"/>
              <a:cs typeface="Lato"/>
              <a:sym typeface="Lato"/>
            </a:endParaRPr>
          </a:p>
          <a:p>
            <a:pPr indent="0" lvl="0" marL="0" rtl="0" algn="l">
              <a:spcBef>
                <a:spcPts val="0"/>
              </a:spcBef>
              <a:spcAft>
                <a:spcPts val="0"/>
              </a:spcAft>
              <a:buNone/>
            </a:pPr>
            <a:r>
              <a:t/>
            </a:r>
            <a:endParaRPr sz="4400">
              <a:solidFill>
                <a:schemeClr val="lt1"/>
              </a:solidFill>
              <a:latin typeface="Lato"/>
              <a:ea typeface="Lato"/>
              <a:cs typeface="Lato"/>
              <a:sym typeface="Lato"/>
            </a:endParaRPr>
          </a:p>
        </p:txBody>
      </p:sp>
      <p:pic>
        <p:nvPicPr>
          <p:cNvPr id="219" name="Google Shape;219;p19"/>
          <p:cNvPicPr preferRelativeResize="0"/>
          <p:nvPr/>
        </p:nvPicPr>
        <p:blipFill rotWithShape="1">
          <a:blip r:embed="rId5">
            <a:alphaModFix/>
          </a:blip>
          <a:srcRect b="8748" l="0" r="0" t="7457"/>
          <a:stretch/>
        </p:blipFill>
        <p:spPr>
          <a:xfrm>
            <a:off x="576113" y="1553750"/>
            <a:ext cx="5174526" cy="3219550"/>
          </a:xfrm>
          <a:prstGeom prst="rect">
            <a:avLst/>
          </a:prstGeom>
          <a:noFill/>
          <a:ln cap="flat" cmpd="sng" w="38100">
            <a:solidFill>
              <a:srgbClr val="EFEFEF"/>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20"/>
          <p:cNvPicPr preferRelativeResize="0"/>
          <p:nvPr/>
        </p:nvPicPr>
        <p:blipFill>
          <a:blip r:embed="rId3">
            <a:alphaModFix/>
          </a:blip>
          <a:stretch>
            <a:fillRect/>
          </a:stretch>
        </p:blipFill>
        <p:spPr>
          <a:xfrm>
            <a:off x="152400" y="152400"/>
            <a:ext cx="8810150" cy="4838700"/>
          </a:xfrm>
          <a:prstGeom prst="rect">
            <a:avLst/>
          </a:prstGeom>
          <a:noFill/>
          <a:ln>
            <a:noFill/>
          </a:ln>
        </p:spPr>
      </p:pic>
      <p:sp>
        <p:nvSpPr>
          <p:cNvPr id="225" name="Google Shape;225;p20"/>
          <p:cNvSpPr txBox="1"/>
          <p:nvPr/>
        </p:nvSpPr>
        <p:spPr>
          <a:xfrm>
            <a:off x="474200" y="1442475"/>
            <a:ext cx="4110900" cy="327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700">
                <a:solidFill>
                  <a:schemeClr val="dk1"/>
                </a:solidFill>
                <a:latin typeface="Lato"/>
                <a:ea typeface="Lato"/>
                <a:cs typeface="Lato"/>
                <a:sym typeface="Lato"/>
              </a:rPr>
              <a:t>Let’s</a:t>
            </a:r>
            <a:endParaRPr sz="6700">
              <a:solidFill>
                <a:schemeClr val="dk1"/>
              </a:solidFill>
              <a:latin typeface="Lato"/>
              <a:ea typeface="Lato"/>
              <a:cs typeface="Lato"/>
              <a:sym typeface="Lato"/>
            </a:endParaRPr>
          </a:p>
          <a:p>
            <a:pPr indent="0" lvl="0" marL="0" rtl="0" algn="l">
              <a:spcBef>
                <a:spcPts val="0"/>
              </a:spcBef>
              <a:spcAft>
                <a:spcPts val="0"/>
              </a:spcAft>
              <a:buNone/>
            </a:pPr>
            <a:r>
              <a:rPr lang="en" sz="6700">
                <a:solidFill>
                  <a:schemeClr val="dk1"/>
                </a:solidFill>
                <a:latin typeface="Lato"/>
                <a:ea typeface="Lato"/>
                <a:cs typeface="Lato"/>
                <a:sym typeface="Lato"/>
              </a:rPr>
              <a:t>do this</a:t>
            </a:r>
            <a:endParaRPr sz="6700">
              <a:solidFill>
                <a:schemeClr val="dk1"/>
              </a:solidFill>
              <a:latin typeface="Lato"/>
              <a:ea typeface="Lato"/>
              <a:cs typeface="Lato"/>
              <a:sym typeface="Lato"/>
            </a:endParaRPr>
          </a:p>
          <a:p>
            <a:pPr indent="0" lvl="0" marL="0" rtl="0" algn="l">
              <a:spcBef>
                <a:spcPts val="0"/>
              </a:spcBef>
              <a:spcAft>
                <a:spcPts val="0"/>
              </a:spcAft>
              <a:buNone/>
            </a:pPr>
            <a:r>
              <a:rPr lang="en" sz="6700">
                <a:solidFill>
                  <a:schemeClr val="dk1"/>
                </a:solidFill>
                <a:latin typeface="Lato"/>
                <a:ea typeface="Lato"/>
                <a:cs typeface="Lato"/>
                <a:sym typeface="Lato"/>
              </a:rPr>
              <a:t>together!</a:t>
            </a:r>
            <a:endParaRPr sz="6700">
              <a:solidFill>
                <a:schemeClr val="dk1"/>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21"/>
          <p:cNvPicPr preferRelativeResize="0"/>
          <p:nvPr/>
        </p:nvPicPr>
        <p:blipFill rotWithShape="1">
          <a:blip r:embed="rId3">
            <a:alphaModFix/>
          </a:blip>
          <a:srcRect b="348" l="0" r="9082" t="0"/>
          <a:stretch/>
        </p:blipFill>
        <p:spPr>
          <a:xfrm>
            <a:off x="3787600" y="966150"/>
            <a:ext cx="5291899" cy="4064924"/>
          </a:xfrm>
          <a:prstGeom prst="rect">
            <a:avLst/>
          </a:prstGeom>
          <a:noFill/>
          <a:ln>
            <a:noFill/>
          </a:ln>
        </p:spPr>
      </p:pic>
      <p:pic>
        <p:nvPicPr>
          <p:cNvPr id="231" name="Google Shape;231;p21"/>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232" name="Google Shape;232;p21"/>
          <p:cNvSpPr txBox="1"/>
          <p:nvPr/>
        </p:nvSpPr>
        <p:spPr>
          <a:xfrm>
            <a:off x="-115275" y="912250"/>
            <a:ext cx="51465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Speaker Bio</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Roles</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Search</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Post Analysis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Resumes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Portfolios</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233" name="Google Shape;233;p21"/>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Roadmap</a:t>
            </a:r>
            <a:endParaRPr b="1" sz="4400">
              <a:solidFill>
                <a:schemeClr val="lt1"/>
              </a:solidFill>
              <a:latin typeface="Lato"/>
              <a:ea typeface="Lato"/>
              <a:cs typeface="Lato"/>
              <a:sym typeface="Lato"/>
            </a:endParaRPr>
          </a:p>
        </p:txBody>
      </p:sp>
      <p:pic>
        <p:nvPicPr>
          <p:cNvPr id="234" name="Google Shape;234;p21"/>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240" name="Google Shape;240;p22"/>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241" name="Google Shape;241;p22"/>
          <p:cNvSpPr txBox="1"/>
          <p:nvPr/>
        </p:nvSpPr>
        <p:spPr>
          <a:xfrm>
            <a:off x="265725" y="178525"/>
            <a:ext cx="9334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Just a numbers game?</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pic>
        <p:nvPicPr>
          <p:cNvPr descr="a group of cartoon characters are playing a game of roulette and one of the numbers on the table says &quot; a &quot; (Provided by Tenor)" id="242" name="Google Shape;242;p22"/>
          <p:cNvPicPr preferRelativeResize="0"/>
          <p:nvPr/>
        </p:nvPicPr>
        <p:blipFill>
          <a:blip r:embed="rId4">
            <a:alphaModFix/>
          </a:blip>
          <a:stretch>
            <a:fillRect/>
          </a:stretch>
        </p:blipFill>
        <p:spPr>
          <a:xfrm>
            <a:off x="2200275" y="1190713"/>
            <a:ext cx="4743450" cy="3552825"/>
          </a:xfrm>
          <a:prstGeom prst="rect">
            <a:avLst/>
          </a:prstGeom>
          <a:noFill/>
          <a:ln cap="flat" cmpd="sng" w="38100">
            <a:solidFill>
              <a:srgbClr val="EFEFEF"/>
            </a:solidFill>
            <a:prstDash val="solid"/>
            <a:round/>
            <a:headEnd len="sm" w="sm" type="none"/>
            <a:tailEnd len="sm" w="sm" type="none"/>
          </a:ln>
        </p:spPr>
      </p:pic>
      <p:pic>
        <p:nvPicPr>
          <p:cNvPr id="243" name="Google Shape;243;p22"/>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249" name="Google Shape;249;p23"/>
          <p:cNvPicPr preferRelativeResize="0"/>
          <p:nvPr/>
        </p:nvPicPr>
        <p:blipFill rotWithShape="1">
          <a:blip r:embed="rId3">
            <a:alphaModFix/>
          </a:blip>
          <a:srcRect b="0" l="9" r="19" t="0"/>
          <a:stretch/>
        </p:blipFill>
        <p:spPr>
          <a:xfrm>
            <a:off x="0" y="396"/>
            <a:ext cx="9143998" cy="5142707"/>
          </a:xfrm>
          <a:prstGeom prst="rect">
            <a:avLst/>
          </a:prstGeom>
          <a:noFill/>
          <a:ln>
            <a:noFill/>
          </a:ln>
        </p:spPr>
      </p:pic>
      <p:cxnSp>
        <p:nvCxnSpPr>
          <p:cNvPr id="250" name="Google Shape;250;p23"/>
          <p:cNvCxnSpPr/>
          <p:nvPr/>
        </p:nvCxnSpPr>
        <p:spPr>
          <a:xfrm>
            <a:off x="1746250" y="2847575"/>
            <a:ext cx="952500" cy="2163000"/>
          </a:xfrm>
          <a:prstGeom prst="straightConnector1">
            <a:avLst/>
          </a:prstGeom>
          <a:noFill/>
          <a:ln cap="flat" cmpd="sng" w="38100">
            <a:solidFill>
              <a:srgbClr val="FFFFFF"/>
            </a:solidFill>
            <a:prstDash val="solid"/>
            <a:round/>
            <a:headEnd len="med" w="med" type="none"/>
            <a:tailEnd len="med" w="med" type="triangle"/>
          </a:ln>
        </p:spPr>
      </p:cxnSp>
      <p:cxnSp>
        <p:nvCxnSpPr>
          <p:cNvPr id="251" name="Google Shape;251;p23"/>
          <p:cNvCxnSpPr>
            <a:stCxn id="252" idx="3"/>
          </p:cNvCxnSpPr>
          <p:nvPr/>
        </p:nvCxnSpPr>
        <p:spPr>
          <a:xfrm flipH="1" rot="10800000">
            <a:off x="1753200" y="506125"/>
            <a:ext cx="4140300" cy="2349900"/>
          </a:xfrm>
          <a:prstGeom prst="straightConnector1">
            <a:avLst/>
          </a:prstGeom>
          <a:noFill/>
          <a:ln cap="flat" cmpd="sng" w="38100">
            <a:solidFill>
              <a:srgbClr val="666666"/>
            </a:solidFill>
            <a:prstDash val="solid"/>
            <a:round/>
            <a:headEnd len="med" w="med" type="none"/>
            <a:tailEnd len="med" w="med" type="triangle"/>
          </a:ln>
        </p:spPr>
      </p:cxnSp>
      <p:cxnSp>
        <p:nvCxnSpPr>
          <p:cNvPr id="253" name="Google Shape;253;p23"/>
          <p:cNvCxnSpPr>
            <a:stCxn id="252" idx="3"/>
          </p:cNvCxnSpPr>
          <p:nvPr/>
        </p:nvCxnSpPr>
        <p:spPr>
          <a:xfrm>
            <a:off x="1753200" y="2856025"/>
            <a:ext cx="3267300" cy="2194200"/>
          </a:xfrm>
          <a:prstGeom prst="straightConnector1">
            <a:avLst/>
          </a:prstGeom>
          <a:noFill/>
          <a:ln cap="flat" cmpd="sng" w="38100">
            <a:solidFill>
              <a:srgbClr val="EFEFEF"/>
            </a:solidFill>
            <a:prstDash val="solid"/>
            <a:round/>
            <a:headEnd len="med" w="med" type="none"/>
            <a:tailEnd len="med" w="med" type="triangle"/>
          </a:ln>
        </p:spPr>
      </p:cxnSp>
      <p:cxnSp>
        <p:nvCxnSpPr>
          <p:cNvPr id="254" name="Google Shape;254;p23"/>
          <p:cNvCxnSpPr/>
          <p:nvPr/>
        </p:nvCxnSpPr>
        <p:spPr>
          <a:xfrm flipH="1" rot="10800000">
            <a:off x="1746250" y="1279775"/>
            <a:ext cx="4216800" cy="1567800"/>
          </a:xfrm>
          <a:prstGeom prst="straightConnector1">
            <a:avLst/>
          </a:prstGeom>
          <a:noFill/>
          <a:ln cap="flat" cmpd="sng" w="38100">
            <a:solidFill>
              <a:srgbClr val="999999"/>
            </a:solidFill>
            <a:prstDash val="solid"/>
            <a:round/>
            <a:headEnd len="med" w="med" type="none"/>
            <a:tailEnd len="med" w="med" type="triangle"/>
          </a:ln>
        </p:spPr>
      </p:cxnSp>
      <p:cxnSp>
        <p:nvCxnSpPr>
          <p:cNvPr id="255" name="Google Shape;255;p23"/>
          <p:cNvCxnSpPr>
            <a:stCxn id="252" idx="3"/>
          </p:cNvCxnSpPr>
          <p:nvPr/>
        </p:nvCxnSpPr>
        <p:spPr>
          <a:xfrm flipH="1" rot="10800000">
            <a:off x="1753200" y="2093425"/>
            <a:ext cx="4249500" cy="762600"/>
          </a:xfrm>
          <a:prstGeom prst="straightConnector1">
            <a:avLst/>
          </a:prstGeom>
          <a:noFill/>
          <a:ln cap="flat" cmpd="sng" w="38100">
            <a:solidFill>
              <a:srgbClr val="B7B7B7"/>
            </a:solidFill>
            <a:prstDash val="solid"/>
            <a:round/>
            <a:headEnd len="med" w="med" type="none"/>
            <a:tailEnd len="med" w="med" type="triangle"/>
          </a:ln>
        </p:spPr>
      </p:cxnSp>
      <p:cxnSp>
        <p:nvCxnSpPr>
          <p:cNvPr id="256" name="Google Shape;256;p23"/>
          <p:cNvCxnSpPr>
            <a:stCxn id="252" idx="3"/>
          </p:cNvCxnSpPr>
          <p:nvPr/>
        </p:nvCxnSpPr>
        <p:spPr>
          <a:xfrm>
            <a:off x="1753200" y="2856025"/>
            <a:ext cx="4209900" cy="100800"/>
          </a:xfrm>
          <a:prstGeom prst="straightConnector1">
            <a:avLst/>
          </a:prstGeom>
          <a:noFill/>
          <a:ln cap="flat" cmpd="sng" w="38100">
            <a:solidFill>
              <a:srgbClr val="CCCCCC"/>
            </a:solidFill>
            <a:prstDash val="solid"/>
            <a:round/>
            <a:headEnd len="med" w="med" type="none"/>
            <a:tailEnd len="med" w="med" type="triangle"/>
          </a:ln>
        </p:spPr>
      </p:cxnSp>
      <p:cxnSp>
        <p:nvCxnSpPr>
          <p:cNvPr id="257" name="Google Shape;257;p23"/>
          <p:cNvCxnSpPr>
            <a:stCxn id="252" idx="3"/>
          </p:cNvCxnSpPr>
          <p:nvPr/>
        </p:nvCxnSpPr>
        <p:spPr>
          <a:xfrm>
            <a:off x="1753200" y="2856025"/>
            <a:ext cx="4180200" cy="1628700"/>
          </a:xfrm>
          <a:prstGeom prst="straightConnector1">
            <a:avLst/>
          </a:prstGeom>
          <a:noFill/>
          <a:ln cap="flat" cmpd="sng" w="38100">
            <a:solidFill>
              <a:srgbClr val="EFEFEF"/>
            </a:solidFill>
            <a:prstDash val="solid"/>
            <a:round/>
            <a:headEnd len="med" w="med" type="none"/>
            <a:tailEnd len="med" w="med" type="triangle"/>
          </a:ln>
        </p:spPr>
      </p:cxnSp>
      <p:cxnSp>
        <p:nvCxnSpPr>
          <p:cNvPr id="258" name="Google Shape;258;p23"/>
          <p:cNvCxnSpPr>
            <a:stCxn id="252" idx="3"/>
          </p:cNvCxnSpPr>
          <p:nvPr/>
        </p:nvCxnSpPr>
        <p:spPr>
          <a:xfrm>
            <a:off x="1753200" y="2856025"/>
            <a:ext cx="2017200" cy="2164500"/>
          </a:xfrm>
          <a:prstGeom prst="straightConnector1">
            <a:avLst/>
          </a:prstGeom>
          <a:noFill/>
          <a:ln cap="flat" cmpd="sng" w="38100">
            <a:solidFill>
              <a:srgbClr val="F3F3F3"/>
            </a:solidFill>
            <a:prstDash val="solid"/>
            <a:round/>
            <a:headEnd len="med" w="med" type="none"/>
            <a:tailEnd len="med" w="med" type="triangle"/>
          </a:ln>
        </p:spPr>
      </p:cxnSp>
      <p:cxnSp>
        <p:nvCxnSpPr>
          <p:cNvPr id="259" name="Google Shape;259;p23"/>
          <p:cNvCxnSpPr>
            <a:stCxn id="252" idx="3"/>
          </p:cNvCxnSpPr>
          <p:nvPr/>
        </p:nvCxnSpPr>
        <p:spPr>
          <a:xfrm flipH="1" rot="10800000">
            <a:off x="1753200" y="99325"/>
            <a:ext cx="3257400" cy="2756700"/>
          </a:xfrm>
          <a:prstGeom prst="straightConnector1">
            <a:avLst/>
          </a:prstGeom>
          <a:noFill/>
          <a:ln cap="flat" cmpd="sng" w="38100">
            <a:solidFill>
              <a:srgbClr val="434343"/>
            </a:solidFill>
            <a:prstDash val="solid"/>
            <a:round/>
            <a:headEnd len="med" w="med" type="none"/>
            <a:tailEnd len="med" w="med" type="triangle"/>
          </a:ln>
        </p:spPr>
      </p:cxnSp>
      <p:cxnSp>
        <p:nvCxnSpPr>
          <p:cNvPr id="260" name="Google Shape;260;p23"/>
          <p:cNvCxnSpPr>
            <a:stCxn id="252" idx="3"/>
          </p:cNvCxnSpPr>
          <p:nvPr/>
        </p:nvCxnSpPr>
        <p:spPr>
          <a:xfrm>
            <a:off x="1753200" y="2856025"/>
            <a:ext cx="4219800" cy="894300"/>
          </a:xfrm>
          <a:prstGeom prst="straightConnector1">
            <a:avLst/>
          </a:prstGeom>
          <a:noFill/>
          <a:ln cap="flat" cmpd="sng" w="38100">
            <a:solidFill>
              <a:srgbClr val="D9D9D9"/>
            </a:solidFill>
            <a:prstDash val="solid"/>
            <a:round/>
            <a:headEnd len="med" w="med" type="none"/>
            <a:tailEnd len="med" w="med" type="triangle"/>
          </a:ln>
        </p:spPr>
      </p:cxnSp>
      <p:pic>
        <p:nvPicPr>
          <p:cNvPr id="261" name="Google Shape;261;p23"/>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262" name="Google Shape;262;p23"/>
          <p:cNvPicPr preferRelativeResize="0"/>
          <p:nvPr/>
        </p:nvPicPr>
        <p:blipFill>
          <a:blip r:embed="rId5">
            <a:alphaModFix/>
          </a:blip>
          <a:stretch>
            <a:fillRect/>
          </a:stretch>
        </p:blipFill>
        <p:spPr>
          <a:xfrm>
            <a:off x="679038" y="2218075"/>
            <a:ext cx="1067210" cy="1376701"/>
          </a:xfrm>
          <a:prstGeom prst="rect">
            <a:avLst/>
          </a:prstGeom>
          <a:noFill/>
          <a:ln cap="flat" cmpd="sng" w="28575">
            <a:solidFill>
              <a:schemeClr val="dk2"/>
            </a:solidFill>
            <a:prstDash val="solid"/>
            <a:round/>
            <a:headEnd len="sm" w="sm" type="none"/>
            <a:tailEnd len="sm" w="sm" type="none"/>
          </a:ln>
        </p:spPr>
      </p:pic>
      <p:pic>
        <p:nvPicPr>
          <p:cNvPr id="263" name="Google Shape;263;p23"/>
          <p:cNvPicPr preferRelativeResize="0"/>
          <p:nvPr/>
        </p:nvPicPr>
        <p:blipFill>
          <a:blip r:embed="rId6">
            <a:alphaModFix/>
          </a:blip>
          <a:stretch>
            <a:fillRect/>
          </a:stretch>
        </p:blipFill>
        <p:spPr>
          <a:xfrm>
            <a:off x="6162300" y="2696426"/>
            <a:ext cx="1306127" cy="602700"/>
          </a:xfrm>
          <a:prstGeom prst="rect">
            <a:avLst/>
          </a:prstGeom>
          <a:noFill/>
          <a:ln cap="flat" cmpd="sng" w="28575">
            <a:solidFill>
              <a:schemeClr val="dk2"/>
            </a:solidFill>
            <a:prstDash val="solid"/>
            <a:round/>
            <a:headEnd len="sm" w="sm" type="none"/>
            <a:tailEnd len="sm" w="sm" type="none"/>
          </a:ln>
        </p:spPr>
      </p:pic>
      <p:pic>
        <p:nvPicPr>
          <p:cNvPr id="264" name="Google Shape;264;p23"/>
          <p:cNvPicPr preferRelativeResize="0"/>
          <p:nvPr/>
        </p:nvPicPr>
        <p:blipFill rotWithShape="1">
          <a:blip r:embed="rId7">
            <a:alphaModFix/>
          </a:blip>
          <a:srcRect b="23611" l="24872" r="25649" t="23931"/>
          <a:stretch/>
        </p:blipFill>
        <p:spPr>
          <a:xfrm>
            <a:off x="6162300" y="967225"/>
            <a:ext cx="1145241" cy="635399"/>
          </a:xfrm>
          <a:prstGeom prst="rect">
            <a:avLst/>
          </a:prstGeom>
          <a:noFill/>
          <a:ln cap="flat" cmpd="sng" w="28575">
            <a:solidFill>
              <a:schemeClr val="dk2"/>
            </a:solidFill>
            <a:prstDash val="solid"/>
            <a:round/>
            <a:headEnd len="sm" w="sm" type="none"/>
            <a:tailEnd len="sm" w="sm" type="none"/>
          </a:ln>
        </p:spPr>
      </p:pic>
      <p:pic>
        <p:nvPicPr>
          <p:cNvPr id="265" name="Google Shape;265;p23"/>
          <p:cNvPicPr preferRelativeResize="0"/>
          <p:nvPr/>
        </p:nvPicPr>
        <p:blipFill rotWithShape="1">
          <a:blip r:embed="rId8">
            <a:alphaModFix/>
          </a:blip>
          <a:srcRect b="33517" l="28830" r="26951" t="35817"/>
          <a:stretch/>
        </p:blipFill>
        <p:spPr>
          <a:xfrm>
            <a:off x="6176812" y="4448375"/>
            <a:ext cx="1277113" cy="498600"/>
          </a:xfrm>
          <a:prstGeom prst="rect">
            <a:avLst/>
          </a:prstGeom>
          <a:noFill/>
          <a:ln cap="flat" cmpd="sng" w="28575">
            <a:solidFill>
              <a:schemeClr val="dk2"/>
            </a:solidFill>
            <a:prstDash val="solid"/>
            <a:round/>
            <a:headEnd len="sm" w="sm" type="none"/>
            <a:tailEnd len="sm" w="sm" type="none"/>
          </a:ln>
        </p:spPr>
      </p:pic>
      <p:sp>
        <p:nvSpPr>
          <p:cNvPr id="266" name="Google Shape;266;p23"/>
          <p:cNvSpPr txBox="1"/>
          <p:nvPr/>
        </p:nvSpPr>
        <p:spPr>
          <a:xfrm>
            <a:off x="265725" y="178525"/>
            <a:ext cx="6880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Just a numbers game?</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pic>
        <p:nvPicPr>
          <p:cNvPr id="267" name="Google Shape;267;p23"/>
          <p:cNvPicPr preferRelativeResize="0"/>
          <p:nvPr/>
        </p:nvPicPr>
        <p:blipFill rotWithShape="1">
          <a:blip r:embed="rId9">
            <a:alphaModFix/>
          </a:blip>
          <a:srcRect b="22301" l="0" r="0" t="21916"/>
          <a:stretch/>
        </p:blipFill>
        <p:spPr>
          <a:xfrm>
            <a:off x="6162300" y="3576091"/>
            <a:ext cx="1067200" cy="595307"/>
          </a:xfrm>
          <a:prstGeom prst="rect">
            <a:avLst/>
          </a:prstGeom>
          <a:noFill/>
          <a:ln cap="flat" cmpd="sng" w="28575">
            <a:solidFill>
              <a:schemeClr val="dk2"/>
            </a:solidFill>
            <a:prstDash val="solid"/>
            <a:round/>
            <a:headEnd len="sm" w="sm" type="none"/>
            <a:tailEnd len="sm" w="sm" type="none"/>
          </a:ln>
        </p:spPr>
      </p:pic>
      <p:pic>
        <p:nvPicPr>
          <p:cNvPr id="268" name="Google Shape;268;p23"/>
          <p:cNvPicPr preferRelativeResize="0"/>
          <p:nvPr/>
        </p:nvPicPr>
        <p:blipFill rotWithShape="1">
          <a:blip r:embed="rId10">
            <a:alphaModFix/>
          </a:blip>
          <a:srcRect b="36035" l="26182" r="27779" t="26289"/>
          <a:stretch/>
        </p:blipFill>
        <p:spPr>
          <a:xfrm>
            <a:off x="6162300" y="1831828"/>
            <a:ext cx="1380432" cy="635399"/>
          </a:xfrm>
          <a:prstGeom prst="rect">
            <a:avLst/>
          </a:prstGeom>
          <a:noFill/>
          <a:ln cap="flat" cmpd="sng" w="28575">
            <a:solidFill>
              <a:schemeClr val="dk2"/>
            </a:solidFill>
            <a:prstDash val="solid"/>
            <a:round/>
            <a:headEnd len="sm" w="sm" type="none"/>
            <a:tailEnd len="sm" w="sm" type="none"/>
          </a:ln>
        </p:spPr>
      </p:pic>
      <p:pic>
        <p:nvPicPr>
          <p:cNvPr id="269" name="Google Shape;269;p23"/>
          <p:cNvPicPr preferRelativeResize="0"/>
          <p:nvPr/>
        </p:nvPicPr>
        <p:blipFill rotWithShape="1">
          <a:blip r:embed="rId11">
            <a:alphaModFix/>
          </a:blip>
          <a:srcRect b="25939" l="17024" r="16027" t="25246"/>
          <a:stretch/>
        </p:blipFill>
        <p:spPr>
          <a:xfrm>
            <a:off x="6162299" y="178532"/>
            <a:ext cx="1380424" cy="566168"/>
          </a:xfrm>
          <a:prstGeom prst="rect">
            <a:avLst/>
          </a:prstGeom>
          <a:noFill/>
          <a:ln cap="flat" cmpd="sng" w="28575">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4"/>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275" name="Google Shape;275;p24"/>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276" name="Google Shape;276;p24"/>
          <p:cNvPicPr preferRelativeResize="0"/>
          <p:nvPr/>
        </p:nvPicPr>
        <p:blipFill rotWithShape="1">
          <a:blip r:embed="rId4">
            <a:alphaModFix/>
          </a:blip>
          <a:srcRect b="2487" l="0" r="0" t="24365"/>
          <a:stretch/>
        </p:blipFill>
        <p:spPr>
          <a:xfrm>
            <a:off x="615275" y="1130500"/>
            <a:ext cx="7853573" cy="3590326"/>
          </a:xfrm>
          <a:prstGeom prst="rect">
            <a:avLst/>
          </a:prstGeom>
          <a:noFill/>
          <a:ln cap="flat" cmpd="sng" w="38100">
            <a:solidFill>
              <a:srgbClr val="EFEFEF"/>
            </a:solidFill>
            <a:prstDash val="solid"/>
            <a:round/>
            <a:headEnd len="sm" w="sm" type="none"/>
            <a:tailEnd len="sm" w="sm" type="none"/>
          </a:ln>
        </p:spPr>
      </p:pic>
      <p:sp>
        <p:nvSpPr>
          <p:cNvPr id="277" name="Google Shape;277;p24"/>
          <p:cNvSpPr txBox="1"/>
          <p:nvPr/>
        </p:nvSpPr>
        <p:spPr>
          <a:xfrm>
            <a:off x="265725" y="178525"/>
            <a:ext cx="71739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Just a numbers game?</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sp>
        <p:nvSpPr>
          <p:cNvPr id="278" name="Google Shape;278;p24"/>
          <p:cNvSpPr/>
          <p:nvPr/>
        </p:nvSpPr>
        <p:spPr>
          <a:xfrm>
            <a:off x="3946925" y="3741525"/>
            <a:ext cx="3899100" cy="890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79" name="Google Shape;279;p24"/>
          <p:cNvSpPr txBox="1"/>
          <p:nvPr/>
        </p:nvSpPr>
        <p:spPr>
          <a:xfrm>
            <a:off x="4348775" y="2661050"/>
            <a:ext cx="3800400" cy="1800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dk1"/>
                </a:solidFill>
                <a:latin typeface="Lato"/>
                <a:ea typeface="Lato"/>
                <a:cs typeface="Lato"/>
                <a:sym typeface="Lato"/>
              </a:rPr>
              <a:t>112 Applications</a:t>
            </a:r>
            <a:endParaRPr sz="3500">
              <a:solidFill>
                <a:schemeClr val="dk1"/>
              </a:solidFill>
              <a:latin typeface="Lato"/>
              <a:ea typeface="Lato"/>
              <a:cs typeface="Lato"/>
              <a:sym typeface="Lato"/>
            </a:endParaRPr>
          </a:p>
          <a:p>
            <a:pPr indent="0" lvl="0" marL="0" rtl="0" algn="ctr">
              <a:spcBef>
                <a:spcPts val="0"/>
              </a:spcBef>
              <a:spcAft>
                <a:spcPts val="0"/>
              </a:spcAft>
              <a:buNone/>
            </a:pPr>
            <a:r>
              <a:rPr lang="en" sz="3500">
                <a:solidFill>
                  <a:schemeClr val="dk1"/>
                </a:solidFill>
                <a:latin typeface="Lato"/>
                <a:ea typeface="Lato"/>
                <a:cs typeface="Lato"/>
                <a:sym typeface="Lato"/>
              </a:rPr>
              <a:t>15 Interviews</a:t>
            </a:r>
            <a:endParaRPr sz="3500">
              <a:solidFill>
                <a:schemeClr val="dk1"/>
              </a:solidFill>
              <a:latin typeface="Lato"/>
              <a:ea typeface="Lato"/>
              <a:cs typeface="Lato"/>
              <a:sym typeface="Lato"/>
            </a:endParaRPr>
          </a:p>
          <a:p>
            <a:pPr indent="0" lvl="0" marL="0" rtl="0" algn="ctr">
              <a:spcBef>
                <a:spcPts val="0"/>
              </a:spcBef>
              <a:spcAft>
                <a:spcPts val="0"/>
              </a:spcAft>
              <a:buNone/>
            </a:pPr>
            <a:r>
              <a:rPr lang="en" sz="3500">
                <a:solidFill>
                  <a:schemeClr val="dk1"/>
                </a:solidFill>
                <a:latin typeface="Lato"/>
                <a:ea typeface="Lato"/>
                <a:cs typeface="Lato"/>
                <a:sym typeface="Lato"/>
              </a:rPr>
              <a:t>&gt;10% </a:t>
            </a:r>
            <a:endParaRPr sz="3500">
              <a:solidFill>
                <a:schemeClr val="dk1"/>
              </a:solidFill>
              <a:latin typeface="Lato"/>
              <a:ea typeface="Lato"/>
              <a:cs typeface="Lato"/>
              <a:sym typeface="Lato"/>
            </a:endParaRPr>
          </a:p>
        </p:txBody>
      </p:sp>
      <p:pic>
        <p:nvPicPr>
          <p:cNvPr id="280" name="Google Shape;280;p24"/>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286" name="Google Shape;286;p25"/>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287" name="Google Shape;287;p25"/>
          <p:cNvPicPr preferRelativeResize="0"/>
          <p:nvPr/>
        </p:nvPicPr>
        <p:blipFill>
          <a:blip r:embed="rId4">
            <a:alphaModFix/>
          </a:blip>
          <a:stretch>
            <a:fillRect/>
          </a:stretch>
        </p:blipFill>
        <p:spPr>
          <a:xfrm>
            <a:off x="1917725" y="1114525"/>
            <a:ext cx="5464951" cy="3643300"/>
          </a:xfrm>
          <a:prstGeom prst="rect">
            <a:avLst/>
          </a:prstGeom>
          <a:noFill/>
          <a:ln cap="flat" cmpd="sng" w="38100">
            <a:solidFill>
              <a:srgbClr val="EFEFEF"/>
            </a:solidFill>
            <a:prstDash val="solid"/>
            <a:round/>
            <a:headEnd len="sm" w="sm" type="none"/>
            <a:tailEnd len="sm" w="sm" type="none"/>
          </a:ln>
        </p:spPr>
      </p:pic>
      <p:sp>
        <p:nvSpPr>
          <p:cNvPr id="288" name="Google Shape;288;p25"/>
          <p:cNvSpPr/>
          <p:nvPr/>
        </p:nvSpPr>
        <p:spPr>
          <a:xfrm>
            <a:off x="4869650" y="3019425"/>
            <a:ext cx="2202600" cy="11667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89" name="Google Shape;289;p25"/>
          <p:cNvSpPr txBox="1"/>
          <p:nvPr/>
        </p:nvSpPr>
        <p:spPr>
          <a:xfrm>
            <a:off x="4470950" y="2971725"/>
            <a:ext cx="30000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dk1"/>
                </a:solidFill>
                <a:latin typeface="Lato"/>
                <a:ea typeface="Lato"/>
                <a:cs typeface="Lato"/>
                <a:sym typeface="Lato"/>
              </a:rPr>
              <a:t>Response Rate</a:t>
            </a:r>
            <a:endParaRPr/>
          </a:p>
        </p:txBody>
      </p:sp>
      <p:pic>
        <p:nvPicPr>
          <p:cNvPr id="290" name="Google Shape;290;p25"/>
          <p:cNvPicPr preferRelativeResize="0"/>
          <p:nvPr/>
        </p:nvPicPr>
        <p:blipFill>
          <a:blip r:embed="rId5">
            <a:alphaModFix/>
          </a:blip>
          <a:stretch>
            <a:fillRect/>
          </a:stretch>
        </p:blipFill>
        <p:spPr>
          <a:xfrm>
            <a:off x="8209767" y="4209267"/>
            <a:ext cx="934225" cy="934225"/>
          </a:xfrm>
          <a:prstGeom prst="rect">
            <a:avLst/>
          </a:prstGeom>
          <a:noFill/>
          <a:ln>
            <a:noFill/>
          </a:ln>
        </p:spPr>
      </p:pic>
      <p:sp>
        <p:nvSpPr>
          <p:cNvPr id="291" name="Google Shape;291;p25"/>
          <p:cNvSpPr txBox="1"/>
          <p:nvPr/>
        </p:nvSpPr>
        <p:spPr>
          <a:xfrm>
            <a:off x="265725" y="178525"/>
            <a:ext cx="71739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Just a numbers game?</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297" name="Google Shape;297;p26"/>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298" name="Google Shape;298;p26"/>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pic>
        <p:nvPicPr>
          <p:cNvPr id="299" name="Google Shape;299;p26"/>
          <p:cNvPicPr preferRelativeResize="0"/>
          <p:nvPr/>
        </p:nvPicPr>
        <p:blipFill>
          <a:blip r:embed="rId4">
            <a:alphaModFix/>
          </a:blip>
          <a:stretch>
            <a:fillRect/>
          </a:stretch>
        </p:blipFill>
        <p:spPr>
          <a:xfrm>
            <a:off x="1554800" y="1289825"/>
            <a:ext cx="6034399" cy="3383301"/>
          </a:xfrm>
          <a:prstGeom prst="rect">
            <a:avLst/>
          </a:prstGeom>
          <a:noFill/>
          <a:ln cap="flat" cmpd="sng" w="38100">
            <a:solidFill>
              <a:schemeClr val="dk2"/>
            </a:solidFill>
            <a:prstDash val="solid"/>
            <a:round/>
            <a:headEnd len="sm" w="sm" type="none"/>
            <a:tailEnd len="sm" w="sm" type="none"/>
          </a:ln>
        </p:spPr>
      </p:pic>
      <p:sp>
        <p:nvSpPr>
          <p:cNvPr id="300" name="Google Shape;300;p26"/>
          <p:cNvSpPr txBox="1"/>
          <p:nvPr/>
        </p:nvSpPr>
        <p:spPr>
          <a:xfrm>
            <a:off x="265725" y="178525"/>
            <a:ext cx="9334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Do I have to be </a:t>
            </a:r>
            <a:r>
              <a:rPr b="1" lang="en" sz="4500">
                <a:solidFill>
                  <a:schemeClr val="lt1"/>
                </a:solidFill>
                <a:latin typeface="Lato"/>
                <a:ea typeface="Lato"/>
                <a:cs typeface="Lato"/>
                <a:sym typeface="Lato"/>
              </a:rPr>
              <a:t>Creative?</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2700">
              <a:solidFill>
                <a:schemeClr val="lt1"/>
              </a:solidFill>
              <a:latin typeface="Lato"/>
              <a:ea typeface="Lato"/>
              <a:cs typeface="Lato"/>
              <a:sym typeface="Lato"/>
            </a:endParaRPr>
          </a:p>
        </p:txBody>
      </p:sp>
      <p:pic>
        <p:nvPicPr>
          <p:cNvPr id="301" name="Google Shape;301;p26"/>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07" name="Google Shape;307;p2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308" name="Google Shape;308;p27"/>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Competency, Not Creativity</a:t>
            </a:r>
            <a:endParaRPr b="1" sz="4500">
              <a:solidFill>
                <a:schemeClr val="lt1"/>
              </a:solidFill>
              <a:latin typeface="Lato"/>
              <a:ea typeface="Lato"/>
              <a:cs typeface="Lato"/>
              <a:sym typeface="Lato"/>
            </a:endParaRPr>
          </a:p>
        </p:txBody>
      </p:sp>
      <p:pic>
        <p:nvPicPr>
          <p:cNvPr id="309" name="Google Shape;309;p27"/>
          <p:cNvPicPr preferRelativeResize="0"/>
          <p:nvPr/>
        </p:nvPicPr>
        <p:blipFill>
          <a:blip r:embed="rId4">
            <a:alphaModFix/>
          </a:blip>
          <a:stretch>
            <a:fillRect/>
          </a:stretch>
        </p:blipFill>
        <p:spPr>
          <a:xfrm>
            <a:off x="779126" y="1454700"/>
            <a:ext cx="3182700" cy="3182724"/>
          </a:xfrm>
          <a:prstGeom prst="rect">
            <a:avLst/>
          </a:prstGeom>
          <a:noFill/>
          <a:ln cap="flat" cmpd="sng" w="38100">
            <a:solidFill>
              <a:schemeClr val="dk2"/>
            </a:solidFill>
            <a:prstDash val="solid"/>
            <a:round/>
            <a:headEnd len="sm" w="sm" type="none"/>
            <a:tailEnd len="sm" w="sm" type="none"/>
          </a:ln>
        </p:spPr>
      </p:pic>
      <p:pic>
        <p:nvPicPr>
          <p:cNvPr id="310" name="Google Shape;310;p27"/>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16" name="Google Shape;316;p28"/>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317" name="Google Shape;317;p28"/>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Competency, Not Creativity</a:t>
            </a:r>
            <a:endParaRPr b="1" sz="4500">
              <a:solidFill>
                <a:schemeClr val="lt1"/>
              </a:solidFill>
              <a:latin typeface="Lato"/>
              <a:ea typeface="Lato"/>
              <a:cs typeface="Lato"/>
              <a:sym typeface="Lato"/>
            </a:endParaRPr>
          </a:p>
        </p:txBody>
      </p:sp>
      <p:pic>
        <p:nvPicPr>
          <p:cNvPr id="318" name="Google Shape;318;p28"/>
          <p:cNvPicPr preferRelativeResize="0"/>
          <p:nvPr/>
        </p:nvPicPr>
        <p:blipFill>
          <a:blip r:embed="rId4">
            <a:alphaModFix/>
          </a:blip>
          <a:stretch>
            <a:fillRect/>
          </a:stretch>
        </p:blipFill>
        <p:spPr>
          <a:xfrm>
            <a:off x="779126" y="1454700"/>
            <a:ext cx="3182700" cy="3182724"/>
          </a:xfrm>
          <a:prstGeom prst="rect">
            <a:avLst/>
          </a:prstGeom>
          <a:noFill/>
          <a:ln cap="flat" cmpd="sng" w="38100">
            <a:solidFill>
              <a:schemeClr val="dk2"/>
            </a:solidFill>
            <a:prstDash val="solid"/>
            <a:round/>
            <a:headEnd len="sm" w="sm" type="none"/>
            <a:tailEnd len="sm" w="sm" type="none"/>
          </a:ln>
        </p:spPr>
      </p:pic>
      <p:pic>
        <p:nvPicPr>
          <p:cNvPr id="319" name="Google Shape;319;p28"/>
          <p:cNvPicPr preferRelativeResize="0"/>
          <p:nvPr/>
        </p:nvPicPr>
        <p:blipFill>
          <a:blip r:embed="rId5">
            <a:alphaModFix/>
          </a:blip>
          <a:stretch>
            <a:fillRect/>
          </a:stretch>
        </p:blipFill>
        <p:spPr>
          <a:xfrm>
            <a:off x="4391450" y="1454700"/>
            <a:ext cx="3826904" cy="3182726"/>
          </a:xfrm>
          <a:prstGeom prst="rect">
            <a:avLst/>
          </a:prstGeom>
          <a:noFill/>
          <a:ln cap="flat" cmpd="sng" w="38100">
            <a:solidFill>
              <a:schemeClr val="dk2"/>
            </a:solidFill>
            <a:prstDash val="solid"/>
            <a:round/>
            <a:headEnd len="sm" w="sm" type="none"/>
            <a:tailEnd len="sm" w="sm" type="none"/>
          </a:ln>
        </p:spPr>
      </p:pic>
      <p:pic>
        <p:nvPicPr>
          <p:cNvPr id="320" name="Google Shape;320;p28"/>
          <p:cNvPicPr preferRelativeResize="0"/>
          <p:nvPr/>
        </p:nvPicPr>
        <p:blipFill>
          <a:blip r:embed="rId6">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26" name="Google Shape;326;p29"/>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327" name="Google Shape;327;p29"/>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Choosing </a:t>
            </a:r>
            <a:r>
              <a:rPr b="1" lang="en" sz="4500" u="sng">
                <a:solidFill>
                  <a:schemeClr val="lt1"/>
                </a:solidFill>
                <a:latin typeface="Lato"/>
                <a:ea typeface="Lato"/>
                <a:cs typeface="Lato"/>
                <a:sym typeface="Lato"/>
              </a:rPr>
              <a:t>ONE</a:t>
            </a:r>
            <a:r>
              <a:rPr b="1" lang="en" sz="4500">
                <a:solidFill>
                  <a:schemeClr val="lt1"/>
                </a:solidFill>
                <a:latin typeface="Lato"/>
                <a:ea typeface="Lato"/>
                <a:cs typeface="Lato"/>
                <a:sym typeface="Lato"/>
              </a:rPr>
              <a:t> Role</a:t>
            </a:r>
            <a:endParaRPr b="1" sz="4500">
              <a:solidFill>
                <a:schemeClr val="lt1"/>
              </a:solidFill>
              <a:latin typeface="Lato"/>
              <a:ea typeface="Lato"/>
              <a:cs typeface="Lato"/>
              <a:sym typeface="Lato"/>
            </a:endParaRPr>
          </a:p>
        </p:txBody>
      </p:sp>
      <p:pic>
        <p:nvPicPr>
          <p:cNvPr id="328" name="Google Shape;328;p29"/>
          <p:cNvPicPr preferRelativeResize="0"/>
          <p:nvPr/>
        </p:nvPicPr>
        <p:blipFill>
          <a:blip r:embed="rId4">
            <a:alphaModFix/>
          </a:blip>
          <a:stretch>
            <a:fillRect/>
          </a:stretch>
        </p:blipFill>
        <p:spPr>
          <a:xfrm>
            <a:off x="1425463" y="1190725"/>
            <a:ext cx="6293075" cy="3537275"/>
          </a:xfrm>
          <a:prstGeom prst="rect">
            <a:avLst/>
          </a:prstGeom>
          <a:noFill/>
          <a:ln cap="flat" cmpd="sng" w="38100">
            <a:solidFill>
              <a:schemeClr val="dk2"/>
            </a:solidFill>
            <a:prstDash val="solid"/>
            <a:round/>
            <a:headEnd len="sm" w="sm" type="none"/>
            <a:tailEnd len="sm" w="sm" type="none"/>
          </a:ln>
        </p:spPr>
      </p:pic>
      <p:pic>
        <p:nvPicPr>
          <p:cNvPr id="329" name="Google Shape;329;p29"/>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id="334" name="Google Shape;334;p30"/>
          <p:cNvPicPr preferRelativeResize="0"/>
          <p:nvPr/>
        </p:nvPicPr>
        <p:blipFill rotWithShape="1">
          <a:blip r:embed="rId3">
            <a:alphaModFix/>
          </a:blip>
          <a:srcRect b="0" l="6567" r="9659" t="13322"/>
          <a:stretch/>
        </p:blipFill>
        <p:spPr>
          <a:xfrm>
            <a:off x="1655500" y="1302900"/>
            <a:ext cx="5833001" cy="3411000"/>
          </a:xfrm>
          <a:prstGeom prst="rect">
            <a:avLst/>
          </a:prstGeom>
          <a:noFill/>
          <a:ln cap="flat" cmpd="sng" w="38100">
            <a:solidFill>
              <a:schemeClr val="dk2"/>
            </a:solidFill>
            <a:prstDash val="solid"/>
            <a:round/>
            <a:headEnd len="sm" w="sm" type="none"/>
            <a:tailEnd len="sm" w="sm" type="none"/>
          </a:ln>
        </p:spPr>
      </p:pic>
      <p:sp>
        <p:nvSpPr>
          <p:cNvPr id="335" name="Google Shape;335;p3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36" name="Google Shape;336;p30"/>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337" name="Google Shape;337;p30"/>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Choosing </a:t>
            </a:r>
            <a:r>
              <a:rPr b="1" lang="en" sz="4500" u="sng">
                <a:solidFill>
                  <a:schemeClr val="lt1"/>
                </a:solidFill>
                <a:latin typeface="Lato"/>
                <a:ea typeface="Lato"/>
                <a:cs typeface="Lato"/>
                <a:sym typeface="Lato"/>
              </a:rPr>
              <a:t>ONE</a:t>
            </a:r>
            <a:r>
              <a:rPr b="1" lang="en" sz="4500">
                <a:solidFill>
                  <a:schemeClr val="lt1"/>
                </a:solidFill>
                <a:latin typeface="Lato"/>
                <a:ea typeface="Lato"/>
                <a:cs typeface="Lato"/>
                <a:sym typeface="Lato"/>
              </a:rPr>
              <a:t> Role</a:t>
            </a:r>
            <a:endParaRPr b="1" sz="4500">
              <a:solidFill>
                <a:schemeClr val="lt1"/>
              </a:solidFill>
              <a:latin typeface="Lato"/>
              <a:ea typeface="Lato"/>
              <a:cs typeface="Lato"/>
              <a:sym typeface="Lato"/>
            </a:endParaRPr>
          </a:p>
        </p:txBody>
      </p:sp>
      <p:pic>
        <p:nvPicPr>
          <p:cNvPr id="338" name="Google Shape;338;p30"/>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pic>
        <p:nvPicPr>
          <p:cNvPr id="343" name="Google Shape;343;p31"/>
          <p:cNvPicPr preferRelativeResize="0"/>
          <p:nvPr/>
        </p:nvPicPr>
        <p:blipFill rotWithShape="1">
          <a:blip r:embed="rId3">
            <a:alphaModFix/>
          </a:blip>
          <a:srcRect b="0" l="6567" r="9659" t="13322"/>
          <a:stretch/>
        </p:blipFill>
        <p:spPr>
          <a:xfrm>
            <a:off x="1655500" y="1302900"/>
            <a:ext cx="5833001" cy="3411000"/>
          </a:xfrm>
          <a:prstGeom prst="rect">
            <a:avLst/>
          </a:prstGeom>
          <a:noFill/>
          <a:ln cap="flat" cmpd="sng" w="38100">
            <a:solidFill>
              <a:schemeClr val="dk2"/>
            </a:solidFill>
            <a:prstDash val="solid"/>
            <a:round/>
            <a:headEnd len="sm" w="sm" type="none"/>
            <a:tailEnd len="sm" w="sm" type="none"/>
          </a:ln>
        </p:spPr>
      </p:pic>
      <p:pic>
        <p:nvPicPr>
          <p:cNvPr id="344" name="Google Shape;344;p31"/>
          <p:cNvPicPr preferRelativeResize="0"/>
          <p:nvPr/>
        </p:nvPicPr>
        <p:blipFill>
          <a:blip r:embed="rId4">
            <a:alphaModFix/>
          </a:blip>
          <a:stretch>
            <a:fillRect/>
          </a:stretch>
        </p:blipFill>
        <p:spPr>
          <a:xfrm>
            <a:off x="5916025" y="2833275"/>
            <a:ext cx="2209800" cy="2076450"/>
          </a:xfrm>
          <a:prstGeom prst="rect">
            <a:avLst/>
          </a:prstGeom>
          <a:noFill/>
          <a:ln>
            <a:noFill/>
          </a:ln>
        </p:spPr>
      </p:pic>
      <p:sp>
        <p:nvSpPr>
          <p:cNvPr id="345" name="Google Shape;345;p3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sp>
        <p:nvSpPr>
          <p:cNvPr id="346" name="Google Shape;346;p31"/>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Choosing </a:t>
            </a:r>
            <a:r>
              <a:rPr b="1" lang="en" sz="4500" u="sng">
                <a:solidFill>
                  <a:schemeClr val="lt1"/>
                </a:solidFill>
                <a:latin typeface="Lato"/>
                <a:ea typeface="Lato"/>
                <a:cs typeface="Lato"/>
                <a:sym typeface="Lato"/>
              </a:rPr>
              <a:t>ONE</a:t>
            </a:r>
            <a:r>
              <a:rPr b="1" lang="en" sz="4500">
                <a:solidFill>
                  <a:schemeClr val="lt1"/>
                </a:solidFill>
                <a:latin typeface="Lato"/>
                <a:ea typeface="Lato"/>
                <a:cs typeface="Lato"/>
                <a:sym typeface="Lato"/>
              </a:rPr>
              <a:t> Role</a:t>
            </a:r>
            <a:endParaRPr b="1" sz="4500">
              <a:solidFill>
                <a:schemeClr val="lt1"/>
              </a:solidFill>
              <a:latin typeface="Lato"/>
              <a:ea typeface="Lato"/>
              <a:cs typeface="Lato"/>
              <a:sym typeface="Lato"/>
            </a:endParaRPr>
          </a:p>
        </p:txBody>
      </p:sp>
      <p:pic>
        <p:nvPicPr>
          <p:cNvPr id="347" name="Google Shape;347;p31"/>
          <p:cNvPicPr preferRelativeResize="0"/>
          <p:nvPr/>
        </p:nvPicPr>
        <p:blipFill rotWithShape="1">
          <a:blip r:embed="rId5">
            <a:alphaModFix/>
          </a:blip>
          <a:srcRect b="0" l="9" r="19" t="0"/>
          <a:stretch/>
        </p:blipFill>
        <p:spPr>
          <a:xfrm>
            <a:off x="0" y="396"/>
            <a:ext cx="9143998" cy="5142707"/>
          </a:xfrm>
          <a:prstGeom prst="rect">
            <a:avLst/>
          </a:prstGeom>
          <a:noFill/>
          <a:ln>
            <a:noFill/>
          </a:ln>
        </p:spPr>
      </p:pic>
      <p:pic>
        <p:nvPicPr>
          <p:cNvPr id="348" name="Google Shape;348;p31"/>
          <p:cNvPicPr preferRelativeResize="0"/>
          <p:nvPr/>
        </p:nvPicPr>
        <p:blipFill>
          <a:blip r:embed="rId6">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54" name="Google Shape;354;p32"/>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355" name="Google Shape;355;p32"/>
          <p:cNvPicPr preferRelativeResize="0"/>
          <p:nvPr/>
        </p:nvPicPr>
        <p:blipFill rotWithShape="1">
          <a:blip r:embed="rId4">
            <a:alphaModFix/>
          </a:blip>
          <a:srcRect b="0" l="6567" r="9659" t="13322"/>
          <a:stretch/>
        </p:blipFill>
        <p:spPr>
          <a:xfrm>
            <a:off x="1655500" y="1295475"/>
            <a:ext cx="5833001" cy="3411000"/>
          </a:xfrm>
          <a:prstGeom prst="rect">
            <a:avLst/>
          </a:prstGeom>
          <a:noFill/>
          <a:ln cap="flat" cmpd="sng" w="38100">
            <a:solidFill>
              <a:schemeClr val="dk2"/>
            </a:solidFill>
            <a:prstDash val="solid"/>
            <a:round/>
            <a:headEnd len="sm" w="sm" type="none"/>
            <a:tailEnd len="sm" w="sm" type="none"/>
          </a:ln>
        </p:spPr>
      </p:pic>
      <p:cxnSp>
        <p:nvCxnSpPr>
          <p:cNvPr id="356" name="Google Shape;356;p32"/>
          <p:cNvCxnSpPr/>
          <p:nvPr/>
        </p:nvCxnSpPr>
        <p:spPr>
          <a:xfrm>
            <a:off x="2418775" y="3721950"/>
            <a:ext cx="2226900" cy="0"/>
          </a:xfrm>
          <a:prstGeom prst="straightConnector1">
            <a:avLst/>
          </a:prstGeom>
          <a:noFill/>
          <a:ln cap="flat" cmpd="sng" w="28575">
            <a:solidFill>
              <a:srgbClr val="FF0000"/>
            </a:solidFill>
            <a:prstDash val="solid"/>
            <a:round/>
            <a:headEnd len="med" w="med" type="none"/>
            <a:tailEnd len="med" w="med" type="none"/>
          </a:ln>
        </p:spPr>
      </p:cxnSp>
      <p:cxnSp>
        <p:nvCxnSpPr>
          <p:cNvPr id="357" name="Google Shape;357;p32"/>
          <p:cNvCxnSpPr/>
          <p:nvPr/>
        </p:nvCxnSpPr>
        <p:spPr>
          <a:xfrm>
            <a:off x="2418775" y="4080400"/>
            <a:ext cx="2496600" cy="0"/>
          </a:xfrm>
          <a:prstGeom prst="straightConnector1">
            <a:avLst/>
          </a:prstGeom>
          <a:noFill/>
          <a:ln cap="flat" cmpd="sng" w="28575">
            <a:solidFill>
              <a:srgbClr val="FF0000"/>
            </a:solidFill>
            <a:prstDash val="solid"/>
            <a:round/>
            <a:headEnd len="med" w="med" type="none"/>
            <a:tailEnd len="med" w="med" type="none"/>
          </a:ln>
        </p:spPr>
      </p:cxnSp>
      <p:sp>
        <p:nvSpPr>
          <p:cNvPr id="358" name="Google Shape;358;p32"/>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Choosing </a:t>
            </a:r>
            <a:r>
              <a:rPr b="1" lang="en" sz="4500" u="sng">
                <a:solidFill>
                  <a:schemeClr val="lt1"/>
                </a:solidFill>
                <a:latin typeface="Lato"/>
                <a:ea typeface="Lato"/>
                <a:cs typeface="Lato"/>
                <a:sym typeface="Lato"/>
              </a:rPr>
              <a:t>ONE</a:t>
            </a:r>
            <a:r>
              <a:rPr b="1" lang="en" sz="4500">
                <a:solidFill>
                  <a:schemeClr val="lt1"/>
                </a:solidFill>
                <a:latin typeface="Lato"/>
                <a:ea typeface="Lato"/>
                <a:cs typeface="Lato"/>
                <a:sym typeface="Lato"/>
              </a:rPr>
              <a:t> Role</a:t>
            </a:r>
            <a:endParaRPr b="1" sz="4500">
              <a:solidFill>
                <a:schemeClr val="lt1"/>
              </a:solidFill>
              <a:latin typeface="Lato"/>
              <a:ea typeface="Lato"/>
              <a:cs typeface="Lato"/>
              <a:sym typeface="Lato"/>
            </a:endParaRPr>
          </a:p>
        </p:txBody>
      </p:sp>
      <p:pic>
        <p:nvPicPr>
          <p:cNvPr id="359" name="Google Shape;359;p32"/>
          <p:cNvPicPr preferRelativeResize="0"/>
          <p:nvPr/>
        </p:nvPicPr>
        <p:blipFill>
          <a:blip r:embed="rId5">
            <a:alphaModFix/>
          </a:blip>
          <a:stretch>
            <a:fillRect/>
          </a:stretch>
        </p:blipFill>
        <p:spPr>
          <a:xfrm>
            <a:off x="8209767" y="4209267"/>
            <a:ext cx="934225" cy="934225"/>
          </a:xfrm>
          <a:prstGeom prst="rect">
            <a:avLst/>
          </a:prstGeom>
          <a:noFill/>
          <a:ln>
            <a:noFill/>
          </a:ln>
        </p:spPr>
      </p:pic>
      <p:cxnSp>
        <p:nvCxnSpPr>
          <p:cNvPr id="360" name="Google Shape;360;p32"/>
          <p:cNvCxnSpPr/>
          <p:nvPr/>
        </p:nvCxnSpPr>
        <p:spPr>
          <a:xfrm flipH="1" rot="10800000">
            <a:off x="2110325" y="2225250"/>
            <a:ext cx="3086700" cy="21300"/>
          </a:xfrm>
          <a:prstGeom prst="straightConnector1">
            <a:avLst/>
          </a:prstGeom>
          <a:noFill/>
          <a:ln cap="flat" cmpd="sng" w="28575">
            <a:solidFill>
              <a:srgbClr val="FF0000"/>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66" name="Google Shape;366;p33"/>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367" name="Google Shape;367;p33"/>
          <p:cNvPicPr preferRelativeResize="0"/>
          <p:nvPr/>
        </p:nvPicPr>
        <p:blipFill rotWithShape="1">
          <a:blip r:embed="rId4">
            <a:alphaModFix/>
          </a:blip>
          <a:srcRect b="0" l="6567" r="9659" t="13322"/>
          <a:stretch/>
        </p:blipFill>
        <p:spPr>
          <a:xfrm>
            <a:off x="1655500" y="1302900"/>
            <a:ext cx="5833001" cy="3411000"/>
          </a:xfrm>
          <a:prstGeom prst="rect">
            <a:avLst/>
          </a:prstGeom>
          <a:noFill/>
          <a:ln cap="flat" cmpd="sng" w="38100">
            <a:solidFill>
              <a:schemeClr val="dk2"/>
            </a:solidFill>
            <a:prstDash val="solid"/>
            <a:round/>
            <a:headEnd len="sm" w="sm" type="none"/>
            <a:tailEnd len="sm" w="sm" type="none"/>
          </a:ln>
        </p:spPr>
      </p:pic>
      <p:cxnSp>
        <p:nvCxnSpPr>
          <p:cNvPr id="368" name="Google Shape;368;p33"/>
          <p:cNvCxnSpPr/>
          <p:nvPr/>
        </p:nvCxnSpPr>
        <p:spPr>
          <a:xfrm>
            <a:off x="2418775" y="3721950"/>
            <a:ext cx="2226900" cy="0"/>
          </a:xfrm>
          <a:prstGeom prst="straightConnector1">
            <a:avLst/>
          </a:prstGeom>
          <a:noFill/>
          <a:ln cap="flat" cmpd="sng" w="28575">
            <a:solidFill>
              <a:srgbClr val="FF0000"/>
            </a:solidFill>
            <a:prstDash val="solid"/>
            <a:round/>
            <a:headEnd len="med" w="med" type="none"/>
            <a:tailEnd len="med" w="med" type="none"/>
          </a:ln>
        </p:spPr>
      </p:cxnSp>
      <p:cxnSp>
        <p:nvCxnSpPr>
          <p:cNvPr id="369" name="Google Shape;369;p33"/>
          <p:cNvCxnSpPr/>
          <p:nvPr/>
        </p:nvCxnSpPr>
        <p:spPr>
          <a:xfrm>
            <a:off x="2418775" y="4080400"/>
            <a:ext cx="2496600" cy="0"/>
          </a:xfrm>
          <a:prstGeom prst="straightConnector1">
            <a:avLst/>
          </a:prstGeom>
          <a:noFill/>
          <a:ln cap="flat" cmpd="sng" w="28575">
            <a:solidFill>
              <a:srgbClr val="FF0000"/>
            </a:solidFill>
            <a:prstDash val="solid"/>
            <a:round/>
            <a:headEnd len="med" w="med" type="none"/>
            <a:tailEnd len="med" w="med" type="none"/>
          </a:ln>
        </p:spPr>
      </p:cxnSp>
      <p:sp>
        <p:nvSpPr>
          <p:cNvPr id="370" name="Google Shape;370;p33"/>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Choosing </a:t>
            </a:r>
            <a:r>
              <a:rPr b="1" lang="en" sz="4500" u="sng">
                <a:solidFill>
                  <a:schemeClr val="lt1"/>
                </a:solidFill>
                <a:latin typeface="Lato"/>
                <a:ea typeface="Lato"/>
                <a:cs typeface="Lato"/>
                <a:sym typeface="Lato"/>
              </a:rPr>
              <a:t>ONE</a:t>
            </a:r>
            <a:r>
              <a:rPr b="1" lang="en" sz="4500">
                <a:solidFill>
                  <a:schemeClr val="lt1"/>
                </a:solidFill>
                <a:latin typeface="Lato"/>
                <a:ea typeface="Lato"/>
                <a:cs typeface="Lato"/>
                <a:sym typeface="Lato"/>
              </a:rPr>
              <a:t> Role</a:t>
            </a:r>
            <a:endParaRPr b="1" sz="4500">
              <a:solidFill>
                <a:schemeClr val="lt1"/>
              </a:solidFill>
              <a:latin typeface="Lato"/>
              <a:ea typeface="Lato"/>
              <a:cs typeface="Lato"/>
              <a:sym typeface="Lato"/>
            </a:endParaRPr>
          </a:p>
        </p:txBody>
      </p:sp>
      <p:pic>
        <p:nvPicPr>
          <p:cNvPr id="371" name="Google Shape;371;p33"/>
          <p:cNvPicPr preferRelativeResize="0"/>
          <p:nvPr/>
        </p:nvPicPr>
        <p:blipFill>
          <a:blip r:embed="rId5">
            <a:alphaModFix/>
          </a:blip>
          <a:stretch>
            <a:fillRect/>
          </a:stretch>
        </p:blipFill>
        <p:spPr>
          <a:xfrm>
            <a:off x="8209767" y="4209267"/>
            <a:ext cx="934225" cy="934225"/>
          </a:xfrm>
          <a:prstGeom prst="rect">
            <a:avLst/>
          </a:prstGeom>
          <a:noFill/>
          <a:ln>
            <a:noFill/>
          </a:ln>
        </p:spPr>
      </p:pic>
      <p:sp>
        <p:nvSpPr>
          <p:cNvPr id="372" name="Google Shape;372;p33"/>
          <p:cNvSpPr/>
          <p:nvPr/>
        </p:nvSpPr>
        <p:spPr>
          <a:xfrm>
            <a:off x="1978600" y="2099025"/>
            <a:ext cx="3486000" cy="35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latin typeface="Lato"/>
                <a:ea typeface="Lato"/>
                <a:cs typeface="Lato"/>
                <a:sym typeface="Lato"/>
              </a:rPr>
              <a:t>Enviornment Art focused Concept Artist &amp;</a:t>
            </a:r>
            <a:endParaRPr b="1" sz="1300">
              <a:latin typeface="Lato"/>
              <a:ea typeface="Lato"/>
              <a:cs typeface="Lato"/>
              <a:sym typeface="Lato"/>
            </a:endParaRPr>
          </a:p>
        </p:txBody>
      </p:sp>
      <p:sp>
        <p:nvSpPr>
          <p:cNvPr id="373" name="Google Shape;373;p33"/>
          <p:cNvSpPr/>
          <p:nvPr/>
        </p:nvSpPr>
        <p:spPr>
          <a:xfrm>
            <a:off x="2205325" y="3543600"/>
            <a:ext cx="4270200" cy="35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latin typeface="Lato"/>
                <a:ea typeface="Lato"/>
                <a:cs typeface="Lato"/>
                <a:sym typeface="Lato"/>
              </a:rPr>
              <a:t>-   Developed mood board and multiple biome concepts</a:t>
            </a:r>
            <a:endParaRPr b="1" sz="1300">
              <a:latin typeface="Lato"/>
              <a:ea typeface="Lato"/>
              <a:cs typeface="Lato"/>
              <a:sym typeface="Lato"/>
            </a:endParaRPr>
          </a:p>
        </p:txBody>
      </p:sp>
      <p:sp>
        <p:nvSpPr>
          <p:cNvPr id="374" name="Google Shape;374;p33"/>
          <p:cNvSpPr/>
          <p:nvPr/>
        </p:nvSpPr>
        <p:spPr>
          <a:xfrm>
            <a:off x="2205325" y="3933850"/>
            <a:ext cx="4270200" cy="35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latin typeface="Lato"/>
                <a:ea typeface="Lato"/>
                <a:cs typeface="Lato"/>
                <a:sym typeface="Lato"/>
              </a:rPr>
              <a:t>-   Created modular character art for user customization</a:t>
            </a:r>
            <a:endParaRPr b="1" sz="1300">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4"/>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80" name="Google Shape;380;p34"/>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381" name="Google Shape;381;p34"/>
          <p:cNvPicPr preferRelativeResize="0"/>
          <p:nvPr/>
        </p:nvPicPr>
        <p:blipFill rotWithShape="1">
          <a:blip r:embed="rId4">
            <a:alphaModFix/>
          </a:blip>
          <a:srcRect b="0" l="6567" r="9659" t="13322"/>
          <a:stretch/>
        </p:blipFill>
        <p:spPr>
          <a:xfrm>
            <a:off x="1655500" y="1302900"/>
            <a:ext cx="5833001" cy="3411000"/>
          </a:xfrm>
          <a:prstGeom prst="rect">
            <a:avLst/>
          </a:prstGeom>
          <a:noFill/>
          <a:ln cap="flat" cmpd="sng" w="38100">
            <a:solidFill>
              <a:schemeClr val="dk2"/>
            </a:solidFill>
            <a:prstDash val="solid"/>
            <a:round/>
            <a:headEnd len="sm" w="sm" type="none"/>
            <a:tailEnd len="sm" w="sm" type="none"/>
          </a:ln>
        </p:spPr>
      </p:pic>
      <p:cxnSp>
        <p:nvCxnSpPr>
          <p:cNvPr id="382" name="Google Shape;382;p34"/>
          <p:cNvCxnSpPr/>
          <p:nvPr/>
        </p:nvCxnSpPr>
        <p:spPr>
          <a:xfrm>
            <a:off x="2418775" y="3721950"/>
            <a:ext cx="2226900" cy="0"/>
          </a:xfrm>
          <a:prstGeom prst="straightConnector1">
            <a:avLst/>
          </a:prstGeom>
          <a:noFill/>
          <a:ln cap="flat" cmpd="sng" w="28575">
            <a:solidFill>
              <a:srgbClr val="FF0000"/>
            </a:solidFill>
            <a:prstDash val="solid"/>
            <a:round/>
            <a:headEnd len="med" w="med" type="none"/>
            <a:tailEnd len="med" w="med" type="none"/>
          </a:ln>
        </p:spPr>
      </p:cxnSp>
      <p:cxnSp>
        <p:nvCxnSpPr>
          <p:cNvPr id="383" name="Google Shape;383;p34"/>
          <p:cNvCxnSpPr/>
          <p:nvPr/>
        </p:nvCxnSpPr>
        <p:spPr>
          <a:xfrm>
            <a:off x="2418775" y="4080400"/>
            <a:ext cx="2496600" cy="0"/>
          </a:xfrm>
          <a:prstGeom prst="straightConnector1">
            <a:avLst/>
          </a:prstGeom>
          <a:noFill/>
          <a:ln cap="flat" cmpd="sng" w="28575">
            <a:solidFill>
              <a:srgbClr val="FF0000"/>
            </a:solidFill>
            <a:prstDash val="solid"/>
            <a:round/>
            <a:headEnd len="med" w="med" type="none"/>
            <a:tailEnd len="med" w="med" type="none"/>
          </a:ln>
        </p:spPr>
      </p:cxnSp>
      <p:sp>
        <p:nvSpPr>
          <p:cNvPr id="384" name="Google Shape;384;p34"/>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Choosing </a:t>
            </a:r>
            <a:r>
              <a:rPr b="1" lang="en" sz="4500" u="sng">
                <a:solidFill>
                  <a:schemeClr val="lt1"/>
                </a:solidFill>
                <a:latin typeface="Lato"/>
                <a:ea typeface="Lato"/>
                <a:cs typeface="Lato"/>
                <a:sym typeface="Lato"/>
              </a:rPr>
              <a:t>ONE</a:t>
            </a:r>
            <a:r>
              <a:rPr b="1" lang="en" sz="4500">
                <a:solidFill>
                  <a:schemeClr val="lt1"/>
                </a:solidFill>
                <a:latin typeface="Lato"/>
                <a:ea typeface="Lato"/>
                <a:cs typeface="Lato"/>
                <a:sym typeface="Lato"/>
              </a:rPr>
              <a:t> Role</a:t>
            </a:r>
            <a:endParaRPr b="1" sz="4500">
              <a:solidFill>
                <a:schemeClr val="lt1"/>
              </a:solidFill>
              <a:latin typeface="Lato"/>
              <a:ea typeface="Lato"/>
              <a:cs typeface="Lato"/>
              <a:sym typeface="Lato"/>
            </a:endParaRPr>
          </a:p>
        </p:txBody>
      </p:sp>
      <p:pic>
        <p:nvPicPr>
          <p:cNvPr id="385" name="Google Shape;385;p34"/>
          <p:cNvPicPr preferRelativeResize="0"/>
          <p:nvPr/>
        </p:nvPicPr>
        <p:blipFill>
          <a:blip r:embed="rId5">
            <a:alphaModFix/>
          </a:blip>
          <a:stretch>
            <a:fillRect/>
          </a:stretch>
        </p:blipFill>
        <p:spPr>
          <a:xfrm>
            <a:off x="8209767" y="4209267"/>
            <a:ext cx="934225" cy="934225"/>
          </a:xfrm>
          <a:prstGeom prst="rect">
            <a:avLst/>
          </a:prstGeom>
          <a:noFill/>
          <a:ln>
            <a:noFill/>
          </a:ln>
        </p:spPr>
      </p:pic>
      <p:sp>
        <p:nvSpPr>
          <p:cNvPr id="386" name="Google Shape;386;p34"/>
          <p:cNvSpPr/>
          <p:nvPr/>
        </p:nvSpPr>
        <p:spPr>
          <a:xfrm>
            <a:off x="1978600" y="2099025"/>
            <a:ext cx="3486000" cy="35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latin typeface="Lato"/>
                <a:ea typeface="Lato"/>
                <a:cs typeface="Lato"/>
                <a:sym typeface="Lato"/>
              </a:rPr>
              <a:t>Enviornment Art focused Concept Artist &amp;</a:t>
            </a:r>
            <a:endParaRPr b="1" sz="1300">
              <a:latin typeface="Lato"/>
              <a:ea typeface="Lato"/>
              <a:cs typeface="Lato"/>
              <a:sym typeface="Lato"/>
            </a:endParaRPr>
          </a:p>
        </p:txBody>
      </p:sp>
      <p:sp>
        <p:nvSpPr>
          <p:cNvPr id="387" name="Google Shape;387;p34"/>
          <p:cNvSpPr/>
          <p:nvPr/>
        </p:nvSpPr>
        <p:spPr>
          <a:xfrm>
            <a:off x="2205325" y="3543600"/>
            <a:ext cx="4270200" cy="35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latin typeface="Lato"/>
                <a:ea typeface="Lato"/>
                <a:cs typeface="Lato"/>
                <a:sym typeface="Lato"/>
              </a:rPr>
              <a:t>-   Developed mood board and multiple biome concepts</a:t>
            </a:r>
            <a:endParaRPr b="1" sz="1300">
              <a:latin typeface="Lato"/>
              <a:ea typeface="Lato"/>
              <a:cs typeface="Lato"/>
              <a:sym typeface="Lato"/>
            </a:endParaRPr>
          </a:p>
        </p:txBody>
      </p:sp>
      <p:sp>
        <p:nvSpPr>
          <p:cNvPr id="388" name="Google Shape;388;p34"/>
          <p:cNvSpPr/>
          <p:nvPr/>
        </p:nvSpPr>
        <p:spPr>
          <a:xfrm>
            <a:off x="2205325" y="3933850"/>
            <a:ext cx="4270200" cy="356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300">
                <a:latin typeface="Lato"/>
                <a:ea typeface="Lato"/>
                <a:cs typeface="Lato"/>
                <a:sym typeface="Lato"/>
              </a:rPr>
              <a:t>-   Created modular character art for user customization</a:t>
            </a:r>
            <a:endParaRPr b="1" sz="1300">
              <a:latin typeface="Lato"/>
              <a:ea typeface="Lato"/>
              <a:cs typeface="Lato"/>
              <a:sym typeface="Lato"/>
            </a:endParaRPr>
          </a:p>
        </p:txBody>
      </p:sp>
      <p:pic>
        <p:nvPicPr>
          <p:cNvPr id="389" name="Google Shape;389;p34"/>
          <p:cNvPicPr preferRelativeResize="0"/>
          <p:nvPr/>
        </p:nvPicPr>
        <p:blipFill rotWithShape="1">
          <a:blip r:embed="rId6">
            <a:alphaModFix/>
          </a:blip>
          <a:srcRect b="0" l="0" r="0" t="0"/>
          <a:stretch/>
        </p:blipFill>
        <p:spPr>
          <a:xfrm>
            <a:off x="5916025" y="2833275"/>
            <a:ext cx="2209800" cy="20764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395" name="Google Shape;395;p35"/>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396" name="Google Shape;396;p35"/>
          <p:cNvSpPr txBox="1"/>
          <p:nvPr/>
        </p:nvSpPr>
        <p:spPr>
          <a:xfrm>
            <a:off x="265725" y="178525"/>
            <a:ext cx="8878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But what if you do it all?</a:t>
            </a:r>
            <a:endParaRPr b="1" sz="4500">
              <a:solidFill>
                <a:schemeClr val="lt1"/>
              </a:solidFill>
              <a:latin typeface="Lato"/>
              <a:ea typeface="Lato"/>
              <a:cs typeface="Lato"/>
              <a:sym typeface="Lato"/>
            </a:endParaRPr>
          </a:p>
        </p:txBody>
      </p:sp>
      <p:pic>
        <p:nvPicPr>
          <p:cNvPr id="397" name="Google Shape;397;p35"/>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398" name="Google Shape;398;p35"/>
          <p:cNvPicPr preferRelativeResize="0"/>
          <p:nvPr/>
        </p:nvPicPr>
        <p:blipFill>
          <a:blip r:embed="rId5">
            <a:alphaModFix/>
          </a:blip>
          <a:stretch>
            <a:fillRect/>
          </a:stretch>
        </p:blipFill>
        <p:spPr>
          <a:xfrm>
            <a:off x="2826072" y="1245275"/>
            <a:ext cx="3491849" cy="3465200"/>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404" name="Google Shape;404;p36"/>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405" name="Google Shape;405;p36"/>
          <p:cNvPicPr preferRelativeResize="0"/>
          <p:nvPr/>
        </p:nvPicPr>
        <p:blipFill>
          <a:blip r:embed="rId4">
            <a:alphaModFix/>
          </a:blip>
          <a:stretch>
            <a:fillRect/>
          </a:stretch>
        </p:blipFill>
        <p:spPr>
          <a:xfrm>
            <a:off x="686203" y="1112700"/>
            <a:ext cx="1478624" cy="3626598"/>
          </a:xfrm>
          <a:prstGeom prst="rect">
            <a:avLst/>
          </a:prstGeom>
          <a:noFill/>
          <a:ln>
            <a:noFill/>
          </a:ln>
        </p:spPr>
      </p:pic>
      <p:sp>
        <p:nvSpPr>
          <p:cNvPr id="406" name="Google Shape;406;p36"/>
          <p:cNvSpPr/>
          <p:nvPr/>
        </p:nvSpPr>
        <p:spPr>
          <a:xfrm>
            <a:off x="1242875" y="3054400"/>
            <a:ext cx="2626300" cy="1290100"/>
          </a:xfrm>
          <a:custGeom>
            <a:rect b="b" l="l" r="r" t="t"/>
            <a:pathLst>
              <a:path extrusionOk="0" h="51604" w="105052">
                <a:moveTo>
                  <a:pt x="57181" y="0"/>
                </a:moveTo>
                <a:lnTo>
                  <a:pt x="59966" y="816"/>
                </a:lnTo>
                <a:lnTo>
                  <a:pt x="61330" y="12509"/>
                </a:lnTo>
                <a:lnTo>
                  <a:pt x="66952" y="23122"/>
                </a:lnTo>
                <a:lnTo>
                  <a:pt x="76940" y="35329"/>
                </a:lnTo>
                <a:lnTo>
                  <a:pt x="88037" y="42234"/>
                </a:lnTo>
                <a:lnTo>
                  <a:pt x="105052" y="48522"/>
                </a:lnTo>
                <a:lnTo>
                  <a:pt x="102956" y="49632"/>
                </a:lnTo>
                <a:lnTo>
                  <a:pt x="24414" y="51604"/>
                </a:lnTo>
                <a:lnTo>
                  <a:pt x="23427" y="46179"/>
                </a:lnTo>
                <a:lnTo>
                  <a:pt x="21578" y="40507"/>
                </a:lnTo>
                <a:lnTo>
                  <a:pt x="14919" y="32986"/>
                </a:lnTo>
                <a:lnTo>
                  <a:pt x="6905" y="28794"/>
                </a:lnTo>
                <a:lnTo>
                  <a:pt x="0" y="27067"/>
                </a:lnTo>
                <a:lnTo>
                  <a:pt x="10481" y="22999"/>
                </a:lnTo>
                <a:lnTo>
                  <a:pt x="39456" y="9066"/>
                </a:lnTo>
                <a:close/>
              </a:path>
            </a:pathLst>
          </a:custGeom>
          <a:solidFill>
            <a:schemeClr val="dk2"/>
          </a:solidFill>
          <a:ln cap="flat" cmpd="sng" w="9525">
            <a:solidFill>
              <a:schemeClr val="lt1"/>
            </a:solidFill>
            <a:prstDash val="solid"/>
            <a:round/>
            <a:headEnd len="med" w="med" type="none"/>
            <a:tailEnd len="med" w="med" type="none"/>
          </a:ln>
        </p:spPr>
      </p:sp>
      <p:pic>
        <p:nvPicPr>
          <p:cNvPr id="407" name="Google Shape;407;p36"/>
          <p:cNvPicPr preferRelativeResize="0"/>
          <p:nvPr/>
        </p:nvPicPr>
        <p:blipFill rotWithShape="1">
          <a:blip r:embed="rId5">
            <a:alphaModFix/>
          </a:blip>
          <a:srcRect b="0" l="4537" r="4528" t="0"/>
          <a:stretch/>
        </p:blipFill>
        <p:spPr>
          <a:xfrm>
            <a:off x="2521825" y="1445575"/>
            <a:ext cx="3669400" cy="2924375"/>
          </a:xfrm>
          <a:prstGeom prst="rect">
            <a:avLst/>
          </a:prstGeom>
          <a:noFill/>
          <a:ln>
            <a:noFill/>
          </a:ln>
        </p:spPr>
      </p:pic>
      <p:sp>
        <p:nvSpPr>
          <p:cNvPr id="408" name="Google Shape;408;p36"/>
          <p:cNvSpPr txBox="1"/>
          <p:nvPr/>
        </p:nvSpPr>
        <p:spPr>
          <a:xfrm>
            <a:off x="265725" y="178525"/>
            <a:ext cx="8878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There’s no ‘Game Developer’ Role</a:t>
            </a:r>
            <a:endParaRPr b="1" sz="4500">
              <a:solidFill>
                <a:schemeClr val="lt1"/>
              </a:solidFill>
              <a:latin typeface="Lato"/>
              <a:ea typeface="Lato"/>
              <a:cs typeface="Lato"/>
              <a:sym typeface="Lato"/>
            </a:endParaRPr>
          </a:p>
        </p:txBody>
      </p:sp>
      <p:sp>
        <p:nvSpPr>
          <p:cNvPr id="409" name="Google Shape;409;p36"/>
          <p:cNvSpPr/>
          <p:nvPr/>
        </p:nvSpPr>
        <p:spPr>
          <a:xfrm>
            <a:off x="516725" y="3759750"/>
            <a:ext cx="1323600" cy="1220400"/>
          </a:xfrm>
          <a:prstGeom prst="ellipse">
            <a:avLst/>
          </a:prstGeom>
          <a:no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10" name="Google Shape;410;p36"/>
          <p:cNvCxnSpPr>
            <a:stCxn id="409" idx="0"/>
            <a:endCxn id="411" idx="2"/>
          </p:cNvCxnSpPr>
          <p:nvPr/>
        </p:nvCxnSpPr>
        <p:spPr>
          <a:xfrm flipH="1" rot="10800000">
            <a:off x="1178525" y="3015150"/>
            <a:ext cx="1555500" cy="744600"/>
          </a:xfrm>
          <a:prstGeom prst="straightConnector1">
            <a:avLst/>
          </a:prstGeom>
          <a:noFill/>
          <a:ln cap="flat" cmpd="sng" w="76200">
            <a:solidFill>
              <a:schemeClr val="lt1"/>
            </a:solidFill>
            <a:prstDash val="solid"/>
            <a:round/>
            <a:headEnd len="med" w="med" type="none"/>
            <a:tailEnd len="med" w="med" type="none"/>
          </a:ln>
        </p:spPr>
      </p:cxnSp>
      <p:cxnSp>
        <p:nvCxnSpPr>
          <p:cNvPr id="412" name="Google Shape;412;p36"/>
          <p:cNvCxnSpPr>
            <a:stCxn id="409" idx="6"/>
            <a:endCxn id="411" idx="4"/>
          </p:cNvCxnSpPr>
          <p:nvPr/>
        </p:nvCxnSpPr>
        <p:spPr>
          <a:xfrm flipH="1" rot="10800000">
            <a:off x="1840325" y="4299150"/>
            <a:ext cx="2483700" cy="70800"/>
          </a:xfrm>
          <a:prstGeom prst="straightConnector1">
            <a:avLst/>
          </a:prstGeom>
          <a:noFill/>
          <a:ln cap="flat" cmpd="sng" w="76200">
            <a:solidFill>
              <a:schemeClr val="lt1"/>
            </a:solidFill>
            <a:prstDash val="solid"/>
            <a:round/>
            <a:headEnd len="med" w="med" type="none"/>
            <a:tailEnd len="med" w="med" type="none"/>
          </a:ln>
        </p:spPr>
      </p:cxnSp>
      <p:sp>
        <p:nvSpPr>
          <p:cNvPr id="411" name="Google Shape;411;p36"/>
          <p:cNvSpPr/>
          <p:nvPr/>
        </p:nvSpPr>
        <p:spPr>
          <a:xfrm>
            <a:off x="2734025" y="1730700"/>
            <a:ext cx="3179700" cy="2568600"/>
          </a:xfrm>
          <a:prstGeom prst="ellipse">
            <a:avLst/>
          </a:prstGeom>
          <a:no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13" name="Google Shape;413;p36"/>
          <p:cNvPicPr preferRelativeResize="0"/>
          <p:nvPr/>
        </p:nvPicPr>
        <p:blipFill>
          <a:blip r:embed="rId6">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7"/>
          <p:cNvSpPr/>
          <p:nvPr/>
        </p:nvSpPr>
        <p:spPr>
          <a:xfrm>
            <a:off x="2734025" y="1730700"/>
            <a:ext cx="3179700" cy="2568600"/>
          </a:xfrm>
          <a:prstGeom prst="ellipse">
            <a:avLst/>
          </a:prstGeom>
          <a:no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19" name="Google Shape;419;p3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420" name="Google Shape;420;p37"/>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421" name="Google Shape;421;p37"/>
          <p:cNvPicPr preferRelativeResize="0"/>
          <p:nvPr/>
        </p:nvPicPr>
        <p:blipFill>
          <a:blip r:embed="rId4">
            <a:alphaModFix/>
          </a:blip>
          <a:stretch>
            <a:fillRect/>
          </a:stretch>
        </p:blipFill>
        <p:spPr>
          <a:xfrm>
            <a:off x="686203" y="1112700"/>
            <a:ext cx="1478624" cy="3626598"/>
          </a:xfrm>
          <a:prstGeom prst="rect">
            <a:avLst/>
          </a:prstGeom>
          <a:noFill/>
          <a:ln>
            <a:noFill/>
          </a:ln>
        </p:spPr>
      </p:pic>
      <p:sp>
        <p:nvSpPr>
          <p:cNvPr id="422" name="Google Shape;422;p37"/>
          <p:cNvSpPr/>
          <p:nvPr/>
        </p:nvSpPr>
        <p:spPr>
          <a:xfrm>
            <a:off x="1242875" y="3054400"/>
            <a:ext cx="2626300" cy="1290100"/>
          </a:xfrm>
          <a:custGeom>
            <a:rect b="b" l="l" r="r" t="t"/>
            <a:pathLst>
              <a:path extrusionOk="0" h="51604" w="105052">
                <a:moveTo>
                  <a:pt x="57181" y="0"/>
                </a:moveTo>
                <a:lnTo>
                  <a:pt x="59966" y="816"/>
                </a:lnTo>
                <a:lnTo>
                  <a:pt x="61330" y="12509"/>
                </a:lnTo>
                <a:lnTo>
                  <a:pt x="66952" y="23122"/>
                </a:lnTo>
                <a:lnTo>
                  <a:pt x="76940" y="35329"/>
                </a:lnTo>
                <a:lnTo>
                  <a:pt x="88037" y="42234"/>
                </a:lnTo>
                <a:lnTo>
                  <a:pt x="105052" y="48522"/>
                </a:lnTo>
                <a:lnTo>
                  <a:pt x="102956" y="49632"/>
                </a:lnTo>
                <a:lnTo>
                  <a:pt x="24414" y="51604"/>
                </a:lnTo>
                <a:lnTo>
                  <a:pt x="23427" y="46179"/>
                </a:lnTo>
                <a:lnTo>
                  <a:pt x="21578" y="40507"/>
                </a:lnTo>
                <a:lnTo>
                  <a:pt x="14919" y="32986"/>
                </a:lnTo>
                <a:lnTo>
                  <a:pt x="6905" y="28794"/>
                </a:lnTo>
                <a:lnTo>
                  <a:pt x="0" y="27067"/>
                </a:lnTo>
                <a:lnTo>
                  <a:pt x="10481" y="22999"/>
                </a:lnTo>
                <a:lnTo>
                  <a:pt x="39456" y="9066"/>
                </a:lnTo>
                <a:close/>
              </a:path>
            </a:pathLst>
          </a:custGeom>
          <a:solidFill>
            <a:schemeClr val="dk2"/>
          </a:solidFill>
          <a:ln cap="flat" cmpd="sng" w="9525">
            <a:solidFill>
              <a:schemeClr val="lt1"/>
            </a:solidFill>
            <a:prstDash val="solid"/>
            <a:round/>
            <a:headEnd len="med" w="med" type="none"/>
            <a:tailEnd len="med" w="med" type="none"/>
          </a:ln>
        </p:spPr>
      </p:sp>
      <p:pic>
        <p:nvPicPr>
          <p:cNvPr id="423" name="Google Shape;423;p37"/>
          <p:cNvPicPr preferRelativeResize="0"/>
          <p:nvPr/>
        </p:nvPicPr>
        <p:blipFill rotWithShape="1">
          <a:blip r:embed="rId5">
            <a:alphaModFix/>
          </a:blip>
          <a:srcRect b="0" l="4537" r="4528" t="0"/>
          <a:stretch/>
        </p:blipFill>
        <p:spPr>
          <a:xfrm>
            <a:off x="2521825" y="1445575"/>
            <a:ext cx="3669400" cy="2924375"/>
          </a:xfrm>
          <a:prstGeom prst="rect">
            <a:avLst/>
          </a:prstGeom>
          <a:noFill/>
          <a:ln>
            <a:noFill/>
          </a:ln>
        </p:spPr>
      </p:pic>
      <p:sp>
        <p:nvSpPr>
          <p:cNvPr id="424" name="Google Shape;424;p37"/>
          <p:cNvSpPr txBox="1"/>
          <p:nvPr/>
        </p:nvSpPr>
        <p:spPr>
          <a:xfrm>
            <a:off x="265725" y="178525"/>
            <a:ext cx="8878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There’s no ‘Game Developer’ Role</a:t>
            </a:r>
            <a:endParaRPr b="1" sz="4500">
              <a:solidFill>
                <a:schemeClr val="lt1"/>
              </a:solidFill>
              <a:latin typeface="Lato"/>
              <a:ea typeface="Lato"/>
              <a:cs typeface="Lato"/>
              <a:sym typeface="Lato"/>
            </a:endParaRPr>
          </a:p>
        </p:txBody>
      </p:sp>
      <p:sp>
        <p:nvSpPr>
          <p:cNvPr id="425" name="Google Shape;425;p37"/>
          <p:cNvSpPr/>
          <p:nvPr/>
        </p:nvSpPr>
        <p:spPr>
          <a:xfrm>
            <a:off x="516725" y="3759750"/>
            <a:ext cx="1323600" cy="1220400"/>
          </a:xfrm>
          <a:prstGeom prst="ellipse">
            <a:avLst/>
          </a:prstGeom>
          <a:no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26" name="Google Shape;426;p37"/>
          <p:cNvCxnSpPr>
            <a:stCxn id="425" idx="0"/>
            <a:endCxn id="418" idx="2"/>
          </p:cNvCxnSpPr>
          <p:nvPr/>
        </p:nvCxnSpPr>
        <p:spPr>
          <a:xfrm flipH="1" rot="10800000">
            <a:off x="1178525" y="3015150"/>
            <a:ext cx="1555500" cy="744600"/>
          </a:xfrm>
          <a:prstGeom prst="straightConnector1">
            <a:avLst/>
          </a:prstGeom>
          <a:noFill/>
          <a:ln cap="flat" cmpd="sng" w="76200">
            <a:solidFill>
              <a:schemeClr val="lt1"/>
            </a:solidFill>
            <a:prstDash val="solid"/>
            <a:round/>
            <a:headEnd len="med" w="med" type="none"/>
            <a:tailEnd len="med" w="med" type="none"/>
          </a:ln>
        </p:spPr>
      </p:cxnSp>
      <p:cxnSp>
        <p:nvCxnSpPr>
          <p:cNvPr id="427" name="Google Shape;427;p37"/>
          <p:cNvCxnSpPr>
            <a:stCxn id="425" idx="6"/>
            <a:endCxn id="418" idx="4"/>
          </p:cNvCxnSpPr>
          <p:nvPr/>
        </p:nvCxnSpPr>
        <p:spPr>
          <a:xfrm flipH="1" rot="10800000">
            <a:off x="1840325" y="4299150"/>
            <a:ext cx="2483700" cy="70800"/>
          </a:xfrm>
          <a:prstGeom prst="straightConnector1">
            <a:avLst/>
          </a:prstGeom>
          <a:noFill/>
          <a:ln cap="flat" cmpd="sng" w="76200">
            <a:solidFill>
              <a:schemeClr val="lt1"/>
            </a:solidFill>
            <a:prstDash val="solid"/>
            <a:round/>
            <a:headEnd len="med" w="med" type="none"/>
            <a:tailEnd len="med" w="med" type="none"/>
          </a:ln>
        </p:spPr>
      </p:cxnSp>
      <p:pic>
        <p:nvPicPr>
          <p:cNvPr descr="a cat is holding a sign that says fake on it (Provided by Tenor)" id="428" name="Google Shape;428;p37"/>
          <p:cNvPicPr preferRelativeResize="0"/>
          <p:nvPr/>
        </p:nvPicPr>
        <p:blipFill rotWithShape="1">
          <a:blip r:embed="rId6">
            <a:alphaModFix/>
          </a:blip>
          <a:srcRect b="20047" l="0" r="0" t="15697"/>
          <a:stretch/>
        </p:blipFill>
        <p:spPr>
          <a:xfrm>
            <a:off x="6073725" y="1383763"/>
            <a:ext cx="2771775" cy="3048000"/>
          </a:xfrm>
          <a:prstGeom prst="rect">
            <a:avLst/>
          </a:prstGeom>
          <a:noFill/>
          <a:ln cap="flat" cmpd="sng" w="38100">
            <a:solidFill>
              <a:schemeClr val="dk2"/>
            </a:solidFill>
            <a:prstDash val="solid"/>
            <a:round/>
            <a:headEnd len="sm" w="sm" type="none"/>
            <a:tailEnd len="sm" w="sm" type="none"/>
          </a:ln>
        </p:spPr>
      </p:pic>
      <p:pic>
        <p:nvPicPr>
          <p:cNvPr id="429" name="Google Shape;429;p37"/>
          <p:cNvPicPr preferRelativeResize="0"/>
          <p:nvPr/>
        </p:nvPicPr>
        <p:blipFill>
          <a:blip r:embed="rId7">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3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435" name="Google Shape;435;p38"/>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436" name="Google Shape;436;p38"/>
          <p:cNvPicPr preferRelativeResize="0"/>
          <p:nvPr/>
        </p:nvPicPr>
        <p:blipFill>
          <a:blip r:embed="rId4">
            <a:alphaModFix/>
          </a:blip>
          <a:stretch>
            <a:fillRect/>
          </a:stretch>
        </p:blipFill>
        <p:spPr>
          <a:xfrm>
            <a:off x="1998575" y="1291000"/>
            <a:ext cx="5412480" cy="3630150"/>
          </a:xfrm>
          <a:prstGeom prst="rect">
            <a:avLst/>
          </a:prstGeom>
          <a:noFill/>
          <a:ln>
            <a:noFill/>
          </a:ln>
        </p:spPr>
      </p:pic>
      <p:sp>
        <p:nvSpPr>
          <p:cNvPr id="437" name="Google Shape;437;p38"/>
          <p:cNvSpPr txBox="1"/>
          <p:nvPr/>
        </p:nvSpPr>
        <p:spPr>
          <a:xfrm>
            <a:off x="265725" y="178525"/>
            <a:ext cx="8878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Map of Roles</a:t>
            </a:r>
            <a:endParaRPr b="1" sz="4500">
              <a:solidFill>
                <a:schemeClr val="lt1"/>
              </a:solidFill>
              <a:latin typeface="Lato"/>
              <a:ea typeface="Lato"/>
              <a:cs typeface="Lato"/>
              <a:sym typeface="Lato"/>
            </a:endParaRPr>
          </a:p>
        </p:txBody>
      </p:sp>
      <p:sp>
        <p:nvSpPr>
          <p:cNvPr id="438" name="Google Shape;438;p38"/>
          <p:cNvSpPr txBox="1"/>
          <p:nvPr/>
        </p:nvSpPr>
        <p:spPr>
          <a:xfrm>
            <a:off x="3220875" y="447572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439" name="Google Shape;439;p38"/>
          <p:cNvSpPr txBox="1"/>
          <p:nvPr/>
        </p:nvSpPr>
        <p:spPr>
          <a:xfrm>
            <a:off x="626497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440" name="Google Shape;440;p38"/>
          <p:cNvSpPr txBox="1"/>
          <p:nvPr/>
        </p:nvSpPr>
        <p:spPr>
          <a:xfrm>
            <a:off x="41612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sp>
        <p:nvSpPr>
          <p:cNvPr id="441" name="Google Shape;441;p38"/>
          <p:cNvSpPr/>
          <p:nvPr/>
        </p:nvSpPr>
        <p:spPr>
          <a:xfrm rot="10800000">
            <a:off x="4006263" y="2104000"/>
            <a:ext cx="1397100" cy="11514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42" name="Google Shape;442;p38"/>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3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448" name="Google Shape;448;p39"/>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449" name="Google Shape;449;p39"/>
          <p:cNvPicPr preferRelativeResize="0"/>
          <p:nvPr/>
        </p:nvPicPr>
        <p:blipFill>
          <a:blip r:embed="rId4">
            <a:alphaModFix/>
          </a:blip>
          <a:stretch>
            <a:fillRect/>
          </a:stretch>
        </p:blipFill>
        <p:spPr>
          <a:xfrm>
            <a:off x="1998575" y="1291000"/>
            <a:ext cx="5412480" cy="3630150"/>
          </a:xfrm>
          <a:prstGeom prst="rect">
            <a:avLst/>
          </a:prstGeom>
          <a:noFill/>
          <a:ln>
            <a:noFill/>
          </a:ln>
        </p:spPr>
      </p:pic>
      <p:sp>
        <p:nvSpPr>
          <p:cNvPr id="450" name="Google Shape;450;p39"/>
          <p:cNvSpPr/>
          <p:nvPr/>
        </p:nvSpPr>
        <p:spPr>
          <a:xfrm rot="10800000">
            <a:off x="4006263" y="2104000"/>
            <a:ext cx="1397100" cy="11514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51" name="Google Shape;451;p39"/>
          <p:cNvSpPr txBox="1"/>
          <p:nvPr/>
        </p:nvSpPr>
        <p:spPr>
          <a:xfrm>
            <a:off x="265725" y="178525"/>
            <a:ext cx="8878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Map of Roles</a:t>
            </a:r>
            <a:endParaRPr b="1" sz="4500">
              <a:solidFill>
                <a:schemeClr val="lt1"/>
              </a:solidFill>
              <a:latin typeface="Lato"/>
              <a:ea typeface="Lato"/>
              <a:cs typeface="Lato"/>
              <a:sym typeface="Lato"/>
            </a:endParaRPr>
          </a:p>
        </p:txBody>
      </p:sp>
      <p:sp>
        <p:nvSpPr>
          <p:cNvPr id="452" name="Google Shape;452;p39"/>
          <p:cNvSpPr txBox="1"/>
          <p:nvPr/>
        </p:nvSpPr>
        <p:spPr>
          <a:xfrm>
            <a:off x="3220875" y="447572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453" name="Google Shape;453;p39"/>
          <p:cNvSpPr txBox="1"/>
          <p:nvPr/>
        </p:nvSpPr>
        <p:spPr>
          <a:xfrm>
            <a:off x="626497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454" name="Google Shape;454;p39"/>
          <p:cNvSpPr txBox="1"/>
          <p:nvPr/>
        </p:nvSpPr>
        <p:spPr>
          <a:xfrm>
            <a:off x="41612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sp>
        <p:nvSpPr>
          <p:cNvPr id="455" name="Google Shape;455;p39"/>
          <p:cNvSpPr/>
          <p:nvPr/>
        </p:nvSpPr>
        <p:spPr>
          <a:xfrm>
            <a:off x="27890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56" name="Google Shape;456;p39"/>
          <p:cNvCxnSpPr>
            <a:stCxn id="455" idx="3"/>
          </p:cNvCxnSpPr>
          <p:nvPr/>
        </p:nvCxnSpPr>
        <p:spPr>
          <a:xfrm flipH="1">
            <a:off x="2438399" y="1423190"/>
            <a:ext cx="363900" cy="659700"/>
          </a:xfrm>
          <a:prstGeom prst="straightConnector1">
            <a:avLst/>
          </a:prstGeom>
          <a:noFill/>
          <a:ln cap="flat" cmpd="sng" w="38100">
            <a:solidFill>
              <a:schemeClr val="dk2"/>
            </a:solidFill>
            <a:prstDash val="solid"/>
            <a:round/>
            <a:headEnd len="med" w="med" type="none"/>
            <a:tailEnd len="med" w="med" type="none"/>
          </a:ln>
        </p:spPr>
      </p:cxnSp>
      <p:sp>
        <p:nvSpPr>
          <p:cNvPr id="457" name="Google Shape;457;p39"/>
          <p:cNvSpPr txBox="1"/>
          <p:nvPr/>
        </p:nvSpPr>
        <p:spPr>
          <a:xfrm>
            <a:off x="-480650" y="1897775"/>
            <a:ext cx="3000000" cy="31245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1900">
                <a:solidFill>
                  <a:schemeClr val="lt1"/>
                </a:solidFill>
                <a:latin typeface="Lato"/>
                <a:ea typeface="Lato"/>
                <a:cs typeface="Lato"/>
                <a:sym typeface="Lato"/>
              </a:rPr>
              <a:t>Level Designer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Encounter Designer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Systems Designer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Technical Designer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Gameplay Engineer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Tools Engineer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Systems Engineer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Networking Engineer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Engine Programmer</a:t>
            </a:r>
            <a:endParaRPr sz="1900">
              <a:solidFill>
                <a:schemeClr val="lt1"/>
              </a:solidFill>
              <a:latin typeface="Lato"/>
              <a:ea typeface="Lato"/>
              <a:cs typeface="Lato"/>
              <a:sym typeface="Lato"/>
            </a:endParaRPr>
          </a:p>
          <a:p>
            <a:pPr indent="0" lvl="0" marL="0" rtl="0" algn="l">
              <a:spcBef>
                <a:spcPts val="0"/>
              </a:spcBef>
              <a:spcAft>
                <a:spcPts val="0"/>
              </a:spcAft>
              <a:buNone/>
            </a:pPr>
            <a:r>
              <a:t/>
            </a:r>
            <a:endParaRPr sz="2000">
              <a:solidFill>
                <a:schemeClr val="lt1"/>
              </a:solidFill>
              <a:latin typeface="Lato"/>
              <a:ea typeface="Lato"/>
              <a:cs typeface="Lato"/>
              <a:sym typeface="Lato"/>
            </a:endParaRPr>
          </a:p>
        </p:txBody>
      </p:sp>
      <p:sp>
        <p:nvSpPr>
          <p:cNvPr id="458" name="Google Shape;458;p39"/>
          <p:cNvSpPr/>
          <p:nvPr/>
        </p:nvSpPr>
        <p:spPr>
          <a:xfrm>
            <a:off x="32462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59" name="Google Shape;459;p39"/>
          <p:cNvCxnSpPr>
            <a:stCxn id="458" idx="3"/>
          </p:cNvCxnSpPr>
          <p:nvPr/>
        </p:nvCxnSpPr>
        <p:spPr>
          <a:xfrm flipH="1">
            <a:off x="2438399" y="1423190"/>
            <a:ext cx="821100" cy="945300"/>
          </a:xfrm>
          <a:prstGeom prst="straightConnector1">
            <a:avLst/>
          </a:prstGeom>
          <a:noFill/>
          <a:ln cap="flat" cmpd="sng" w="38100">
            <a:solidFill>
              <a:schemeClr val="dk2"/>
            </a:solidFill>
            <a:prstDash val="solid"/>
            <a:round/>
            <a:headEnd len="med" w="med" type="none"/>
            <a:tailEnd len="med" w="med" type="none"/>
          </a:ln>
        </p:spPr>
      </p:cxnSp>
      <p:sp>
        <p:nvSpPr>
          <p:cNvPr id="460" name="Google Shape;460;p39"/>
          <p:cNvSpPr/>
          <p:nvPr/>
        </p:nvSpPr>
        <p:spPr>
          <a:xfrm>
            <a:off x="37034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61" name="Google Shape;461;p39"/>
          <p:cNvCxnSpPr>
            <a:stCxn id="460" idx="3"/>
          </p:cNvCxnSpPr>
          <p:nvPr/>
        </p:nvCxnSpPr>
        <p:spPr>
          <a:xfrm flipH="1">
            <a:off x="2430599" y="1423190"/>
            <a:ext cx="1286100" cy="1231200"/>
          </a:xfrm>
          <a:prstGeom prst="straightConnector1">
            <a:avLst/>
          </a:prstGeom>
          <a:noFill/>
          <a:ln cap="flat" cmpd="sng" w="38100">
            <a:solidFill>
              <a:schemeClr val="dk2"/>
            </a:solidFill>
            <a:prstDash val="solid"/>
            <a:round/>
            <a:headEnd len="med" w="med" type="none"/>
            <a:tailEnd len="med" w="med" type="none"/>
          </a:ln>
        </p:spPr>
      </p:cxnSp>
      <p:sp>
        <p:nvSpPr>
          <p:cNvPr id="462" name="Google Shape;462;p39"/>
          <p:cNvSpPr/>
          <p:nvPr/>
        </p:nvSpPr>
        <p:spPr>
          <a:xfrm>
            <a:off x="41606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63" name="Google Shape;463;p39"/>
          <p:cNvCxnSpPr>
            <a:stCxn id="462" idx="3"/>
          </p:cNvCxnSpPr>
          <p:nvPr/>
        </p:nvCxnSpPr>
        <p:spPr>
          <a:xfrm flipH="1">
            <a:off x="2438399" y="1423190"/>
            <a:ext cx="1735500" cy="1509000"/>
          </a:xfrm>
          <a:prstGeom prst="straightConnector1">
            <a:avLst/>
          </a:prstGeom>
          <a:noFill/>
          <a:ln cap="flat" cmpd="sng" w="38100">
            <a:solidFill>
              <a:schemeClr val="dk2"/>
            </a:solidFill>
            <a:prstDash val="solid"/>
            <a:round/>
            <a:headEnd len="med" w="med" type="none"/>
            <a:tailEnd len="med" w="med" type="none"/>
          </a:ln>
        </p:spPr>
      </p:cxnSp>
      <p:sp>
        <p:nvSpPr>
          <p:cNvPr id="464" name="Google Shape;464;p39"/>
          <p:cNvSpPr/>
          <p:nvPr/>
        </p:nvSpPr>
        <p:spPr>
          <a:xfrm>
            <a:off x="46178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65" name="Google Shape;465;p39"/>
          <p:cNvCxnSpPr>
            <a:stCxn id="464" idx="3"/>
          </p:cNvCxnSpPr>
          <p:nvPr/>
        </p:nvCxnSpPr>
        <p:spPr>
          <a:xfrm flipH="1">
            <a:off x="2446199" y="1423190"/>
            <a:ext cx="2184900" cy="1794600"/>
          </a:xfrm>
          <a:prstGeom prst="straightConnector1">
            <a:avLst/>
          </a:prstGeom>
          <a:noFill/>
          <a:ln cap="flat" cmpd="sng" w="38100">
            <a:solidFill>
              <a:schemeClr val="dk2"/>
            </a:solidFill>
            <a:prstDash val="solid"/>
            <a:round/>
            <a:headEnd len="med" w="med" type="none"/>
            <a:tailEnd len="med" w="med" type="none"/>
          </a:ln>
        </p:spPr>
      </p:cxnSp>
      <p:sp>
        <p:nvSpPr>
          <p:cNvPr id="466" name="Google Shape;466;p39"/>
          <p:cNvSpPr/>
          <p:nvPr/>
        </p:nvSpPr>
        <p:spPr>
          <a:xfrm>
            <a:off x="50750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67" name="Google Shape;467;p39"/>
          <p:cNvCxnSpPr>
            <a:stCxn id="466" idx="3"/>
          </p:cNvCxnSpPr>
          <p:nvPr/>
        </p:nvCxnSpPr>
        <p:spPr>
          <a:xfrm flipH="1">
            <a:off x="2446199" y="1423190"/>
            <a:ext cx="2642100" cy="2104200"/>
          </a:xfrm>
          <a:prstGeom prst="straightConnector1">
            <a:avLst/>
          </a:prstGeom>
          <a:noFill/>
          <a:ln cap="flat" cmpd="sng" w="38100">
            <a:solidFill>
              <a:schemeClr val="dk2"/>
            </a:solidFill>
            <a:prstDash val="solid"/>
            <a:round/>
            <a:headEnd len="med" w="med" type="none"/>
            <a:tailEnd len="med" w="med" type="none"/>
          </a:ln>
        </p:spPr>
      </p:cxnSp>
      <p:sp>
        <p:nvSpPr>
          <p:cNvPr id="468" name="Google Shape;468;p39"/>
          <p:cNvSpPr/>
          <p:nvPr/>
        </p:nvSpPr>
        <p:spPr>
          <a:xfrm>
            <a:off x="55322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69" name="Google Shape;469;p39"/>
          <p:cNvCxnSpPr>
            <a:stCxn id="468" idx="3"/>
          </p:cNvCxnSpPr>
          <p:nvPr/>
        </p:nvCxnSpPr>
        <p:spPr>
          <a:xfrm flipH="1">
            <a:off x="2438399" y="1423190"/>
            <a:ext cx="3107100" cy="2390100"/>
          </a:xfrm>
          <a:prstGeom prst="straightConnector1">
            <a:avLst/>
          </a:prstGeom>
          <a:noFill/>
          <a:ln cap="flat" cmpd="sng" w="38100">
            <a:solidFill>
              <a:schemeClr val="dk2"/>
            </a:solidFill>
            <a:prstDash val="solid"/>
            <a:round/>
            <a:headEnd len="med" w="med" type="none"/>
            <a:tailEnd len="med" w="med" type="none"/>
          </a:ln>
        </p:spPr>
      </p:cxnSp>
      <p:sp>
        <p:nvSpPr>
          <p:cNvPr id="470" name="Google Shape;470;p39"/>
          <p:cNvSpPr/>
          <p:nvPr/>
        </p:nvSpPr>
        <p:spPr>
          <a:xfrm>
            <a:off x="59894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71" name="Google Shape;471;p39"/>
          <p:cNvCxnSpPr>
            <a:stCxn id="470" idx="3"/>
          </p:cNvCxnSpPr>
          <p:nvPr/>
        </p:nvCxnSpPr>
        <p:spPr>
          <a:xfrm flipH="1">
            <a:off x="2454299" y="1423190"/>
            <a:ext cx="3548400" cy="2667900"/>
          </a:xfrm>
          <a:prstGeom prst="straightConnector1">
            <a:avLst/>
          </a:prstGeom>
          <a:noFill/>
          <a:ln cap="flat" cmpd="sng" w="38100">
            <a:solidFill>
              <a:schemeClr val="dk2"/>
            </a:solidFill>
            <a:prstDash val="solid"/>
            <a:round/>
            <a:headEnd len="med" w="med" type="none"/>
            <a:tailEnd len="med" w="med" type="none"/>
          </a:ln>
        </p:spPr>
      </p:cxnSp>
      <p:sp>
        <p:nvSpPr>
          <p:cNvPr id="472" name="Google Shape;472;p39"/>
          <p:cNvSpPr/>
          <p:nvPr/>
        </p:nvSpPr>
        <p:spPr>
          <a:xfrm>
            <a:off x="6446675" y="13392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73" name="Google Shape;473;p39"/>
          <p:cNvCxnSpPr>
            <a:stCxn id="472" idx="3"/>
          </p:cNvCxnSpPr>
          <p:nvPr/>
        </p:nvCxnSpPr>
        <p:spPr>
          <a:xfrm flipH="1">
            <a:off x="2454299" y="1423190"/>
            <a:ext cx="4005600" cy="2953500"/>
          </a:xfrm>
          <a:prstGeom prst="straightConnector1">
            <a:avLst/>
          </a:prstGeom>
          <a:noFill/>
          <a:ln cap="flat" cmpd="sng" w="38100">
            <a:solidFill>
              <a:schemeClr val="dk2"/>
            </a:solidFill>
            <a:prstDash val="solid"/>
            <a:round/>
            <a:headEnd len="med" w="med" type="none"/>
            <a:tailEnd len="med" w="med" type="none"/>
          </a:ln>
        </p:spPr>
      </p:cxnSp>
      <p:pic>
        <p:nvPicPr>
          <p:cNvPr id="474" name="Google Shape;474;p39"/>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480" name="Google Shape;480;p40"/>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481" name="Google Shape;481;p40"/>
          <p:cNvSpPr txBox="1"/>
          <p:nvPr/>
        </p:nvSpPr>
        <p:spPr>
          <a:xfrm>
            <a:off x="-480650" y="1897775"/>
            <a:ext cx="3000000" cy="2232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 </a:t>
            </a:r>
            <a:endParaRPr sz="1900">
              <a:solidFill>
                <a:schemeClr val="lt1"/>
              </a:solidFill>
              <a:latin typeface="Lato"/>
              <a:ea typeface="Lato"/>
              <a:cs typeface="Lato"/>
              <a:sym typeface="Lato"/>
            </a:endParaRPr>
          </a:p>
          <a:p>
            <a:pPr indent="0" lvl="0" marL="0" rtl="0" algn="r">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rPr b="1" lang="en" sz="1900">
                <a:solidFill>
                  <a:srgbClr val="FF00FF"/>
                </a:solidFill>
                <a:highlight>
                  <a:schemeClr val="lt1"/>
                </a:highlight>
                <a:latin typeface="Lato"/>
                <a:ea typeface="Lato"/>
                <a:cs typeface="Lato"/>
                <a:sym typeface="Lato"/>
              </a:rPr>
              <a:t>You</a:t>
            </a:r>
            <a:endParaRPr b="1" sz="1900">
              <a:solidFill>
                <a:srgbClr val="FF00FF"/>
              </a:solidFill>
              <a:highlight>
                <a:schemeClr val="lt1"/>
              </a:highlight>
              <a:latin typeface="Lato"/>
              <a:ea typeface="Lato"/>
              <a:cs typeface="Lato"/>
              <a:sym typeface="Lato"/>
            </a:endParaRPr>
          </a:p>
          <a:p>
            <a:pPr indent="0" lvl="0" marL="0" rtl="0" algn="l">
              <a:spcBef>
                <a:spcPts val="0"/>
              </a:spcBef>
              <a:spcAft>
                <a:spcPts val="0"/>
              </a:spcAft>
              <a:buNone/>
            </a:pPr>
            <a:r>
              <a:t/>
            </a:r>
            <a:endParaRPr sz="1900">
              <a:solidFill>
                <a:schemeClr val="lt1"/>
              </a:solidFill>
              <a:latin typeface="Lato"/>
              <a:ea typeface="Lato"/>
              <a:cs typeface="Lato"/>
              <a:sym typeface="Lato"/>
            </a:endParaRPr>
          </a:p>
          <a:p>
            <a:pPr indent="0" lvl="0" marL="0" rtl="0" algn="l">
              <a:spcBef>
                <a:spcPts val="0"/>
              </a:spcBef>
              <a:spcAft>
                <a:spcPts val="0"/>
              </a:spcAft>
              <a:buNone/>
            </a:pPr>
            <a:r>
              <a:t/>
            </a:r>
            <a:endParaRPr sz="1900">
              <a:solidFill>
                <a:schemeClr val="lt1"/>
              </a:solidFill>
              <a:latin typeface="Lato"/>
              <a:ea typeface="Lato"/>
              <a:cs typeface="Lato"/>
              <a:sym typeface="Lato"/>
            </a:endParaRPr>
          </a:p>
        </p:txBody>
      </p:sp>
      <p:pic>
        <p:nvPicPr>
          <p:cNvPr id="482" name="Google Shape;482;p40"/>
          <p:cNvPicPr preferRelativeResize="0"/>
          <p:nvPr/>
        </p:nvPicPr>
        <p:blipFill>
          <a:blip r:embed="rId4">
            <a:alphaModFix/>
          </a:blip>
          <a:stretch>
            <a:fillRect/>
          </a:stretch>
        </p:blipFill>
        <p:spPr>
          <a:xfrm>
            <a:off x="1998575" y="1291000"/>
            <a:ext cx="5412480" cy="3630150"/>
          </a:xfrm>
          <a:prstGeom prst="rect">
            <a:avLst/>
          </a:prstGeom>
          <a:noFill/>
          <a:ln>
            <a:noFill/>
          </a:ln>
        </p:spPr>
      </p:pic>
      <p:sp>
        <p:nvSpPr>
          <p:cNvPr id="483" name="Google Shape;483;p40"/>
          <p:cNvSpPr/>
          <p:nvPr/>
        </p:nvSpPr>
        <p:spPr>
          <a:xfrm rot="10800000">
            <a:off x="4006263" y="2104000"/>
            <a:ext cx="1397100" cy="11514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84" name="Google Shape;484;p40"/>
          <p:cNvSpPr txBox="1"/>
          <p:nvPr/>
        </p:nvSpPr>
        <p:spPr>
          <a:xfrm>
            <a:off x="265725" y="178525"/>
            <a:ext cx="8878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Map of Roles</a:t>
            </a:r>
            <a:endParaRPr b="1" sz="4500">
              <a:solidFill>
                <a:schemeClr val="lt1"/>
              </a:solidFill>
              <a:latin typeface="Lato"/>
              <a:ea typeface="Lato"/>
              <a:cs typeface="Lato"/>
              <a:sym typeface="Lato"/>
            </a:endParaRPr>
          </a:p>
        </p:txBody>
      </p:sp>
      <p:sp>
        <p:nvSpPr>
          <p:cNvPr id="485" name="Google Shape;485;p40"/>
          <p:cNvSpPr txBox="1"/>
          <p:nvPr/>
        </p:nvSpPr>
        <p:spPr>
          <a:xfrm>
            <a:off x="3220875" y="447572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486" name="Google Shape;486;p40"/>
          <p:cNvSpPr txBox="1"/>
          <p:nvPr/>
        </p:nvSpPr>
        <p:spPr>
          <a:xfrm>
            <a:off x="626497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487" name="Google Shape;487;p40"/>
          <p:cNvSpPr txBox="1"/>
          <p:nvPr/>
        </p:nvSpPr>
        <p:spPr>
          <a:xfrm>
            <a:off x="41612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sp>
        <p:nvSpPr>
          <p:cNvPr id="488" name="Google Shape;488;p40"/>
          <p:cNvSpPr/>
          <p:nvPr/>
        </p:nvSpPr>
        <p:spPr>
          <a:xfrm>
            <a:off x="3716700" y="2706950"/>
            <a:ext cx="90300" cy="98400"/>
          </a:xfrm>
          <a:prstGeom prst="ellipse">
            <a:avLst/>
          </a:prstGeom>
          <a:solidFill>
            <a:schemeClr val="lt1"/>
          </a:solid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89" name="Google Shape;489;p40"/>
          <p:cNvCxnSpPr/>
          <p:nvPr/>
        </p:nvCxnSpPr>
        <p:spPr>
          <a:xfrm flipH="1">
            <a:off x="2468550" y="2782375"/>
            <a:ext cx="1248900" cy="491700"/>
          </a:xfrm>
          <a:prstGeom prst="straightConnector1">
            <a:avLst/>
          </a:prstGeom>
          <a:noFill/>
          <a:ln cap="flat" cmpd="sng" w="38100">
            <a:solidFill>
              <a:srgbClr val="FF00FF"/>
            </a:solidFill>
            <a:prstDash val="solid"/>
            <a:round/>
            <a:headEnd len="med" w="med" type="none"/>
            <a:tailEnd len="med" w="med" type="none"/>
          </a:ln>
        </p:spPr>
      </p:cxnSp>
      <p:pic>
        <p:nvPicPr>
          <p:cNvPr id="490" name="Google Shape;490;p40"/>
          <p:cNvPicPr preferRelativeResize="0"/>
          <p:nvPr/>
        </p:nvPicPr>
        <p:blipFill>
          <a:blip r:embed="rId5">
            <a:alphaModFix/>
          </a:blip>
          <a:stretch>
            <a:fillRect/>
          </a:stretch>
        </p:blipFill>
        <p:spPr>
          <a:xfrm>
            <a:off x="8209767" y="4209267"/>
            <a:ext cx="934225" cy="934225"/>
          </a:xfrm>
          <a:prstGeom prst="rect">
            <a:avLst/>
          </a:prstGeom>
          <a:noFill/>
          <a:ln>
            <a:noFill/>
          </a:ln>
        </p:spPr>
      </p:pic>
      <p:sp>
        <p:nvSpPr>
          <p:cNvPr id="491" name="Google Shape;491;p40"/>
          <p:cNvSpPr/>
          <p:nvPr/>
        </p:nvSpPr>
        <p:spPr>
          <a:xfrm>
            <a:off x="3716700" y="2706950"/>
            <a:ext cx="90300" cy="98400"/>
          </a:xfrm>
          <a:prstGeom prst="ellipse">
            <a:avLst/>
          </a:prstGeom>
          <a:solidFill>
            <a:schemeClr val="lt1"/>
          </a:solid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492" name="Google Shape;492;p40"/>
          <p:cNvCxnSpPr/>
          <p:nvPr/>
        </p:nvCxnSpPr>
        <p:spPr>
          <a:xfrm flipH="1">
            <a:off x="2468550" y="2782375"/>
            <a:ext cx="1248900" cy="491700"/>
          </a:xfrm>
          <a:prstGeom prst="straightConnector1">
            <a:avLst/>
          </a:prstGeom>
          <a:noFill/>
          <a:ln cap="flat" cmpd="sng" w="38100">
            <a:solidFill>
              <a:srgbClr val="FF00FF"/>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498" name="Google Shape;498;p41"/>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499" name="Google Shape;499;p41"/>
          <p:cNvPicPr preferRelativeResize="0"/>
          <p:nvPr/>
        </p:nvPicPr>
        <p:blipFill>
          <a:blip r:embed="rId4">
            <a:alphaModFix/>
          </a:blip>
          <a:stretch>
            <a:fillRect/>
          </a:stretch>
        </p:blipFill>
        <p:spPr>
          <a:xfrm>
            <a:off x="1998575" y="1291000"/>
            <a:ext cx="5412480" cy="3630150"/>
          </a:xfrm>
          <a:prstGeom prst="rect">
            <a:avLst/>
          </a:prstGeom>
          <a:noFill/>
          <a:ln>
            <a:noFill/>
          </a:ln>
        </p:spPr>
      </p:pic>
      <p:sp>
        <p:nvSpPr>
          <p:cNvPr id="500" name="Google Shape;500;p41"/>
          <p:cNvSpPr/>
          <p:nvPr/>
        </p:nvSpPr>
        <p:spPr>
          <a:xfrm rot="10800000">
            <a:off x="4006263" y="2104000"/>
            <a:ext cx="1397100" cy="11514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1" name="Google Shape;501;p41"/>
          <p:cNvSpPr txBox="1"/>
          <p:nvPr/>
        </p:nvSpPr>
        <p:spPr>
          <a:xfrm>
            <a:off x="265725" y="178525"/>
            <a:ext cx="88782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Map of Roles</a:t>
            </a:r>
            <a:endParaRPr b="1" sz="4500">
              <a:solidFill>
                <a:schemeClr val="lt1"/>
              </a:solidFill>
              <a:latin typeface="Lato"/>
              <a:ea typeface="Lato"/>
              <a:cs typeface="Lato"/>
              <a:sym typeface="Lato"/>
            </a:endParaRPr>
          </a:p>
        </p:txBody>
      </p:sp>
      <p:sp>
        <p:nvSpPr>
          <p:cNvPr id="502" name="Google Shape;502;p41"/>
          <p:cNvSpPr txBox="1"/>
          <p:nvPr/>
        </p:nvSpPr>
        <p:spPr>
          <a:xfrm>
            <a:off x="3220875" y="447572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503" name="Google Shape;503;p41"/>
          <p:cNvSpPr txBox="1"/>
          <p:nvPr/>
        </p:nvSpPr>
        <p:spPr>
          <a:xfrm>
            <a:off x="626497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504" name="Google Shape;504;p41"/>
          <p:cNvSpPr txBox="1"/>
          <p:nvPr/>
        </p:nvSpPr>
        <p:spPr>
          <a:xfrm>
            <a:off x="416125" y="1050375"/>
            <a:ext cx="2967900" cy="491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sp>
        <p:nvSpPr>
          <p:cNvPr id="505" name="Google Shape;505;p41"/>
          <p:cNvSpPr txBox="1"/>
          <p:nvPr/>
        </p:nvSpPr>
        <p:spPr>
          <a:xfrm>
            <a:off x="-480650" y="1897775"/>
            <a:ext cx="3000000" cy="283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Narrative Designer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Sound Designer</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UI / UX Designer</a:t>
            </a:r>
            <a:endParaRPr sz="1900">
              <a:solidFill>
                <a:schemeClr val="lt1"/>
              </a:solidFill>
              <a:latin typeface="Lato"/>
              <a:ea typeface="Lato"/>
              <a:cs typeface="Lato"/>
              <a:sym typeface="Lato"/>
            </a:endParaRPr>
          </a:p>
          <a:p>
            <a:pPr indent="0" lvl="0" marL="0" rtl="0" algn="r">
              <a:spcBef>
                <a:spcPts val="0"/>
              </a:spcBef>
              <a:spcAft>
                <a:spcPts val="0"/>
              </a:spcAft>
              <a:buNone/>
            </a:pPr>
            <a:r>
              <a:rPr b="1" lang="en" sz="1900">
                <a:solidFill>
                  <a:srgbClr val="FF00FF"/>
                </a:solidFill>
                <a:highlight>
                  <a:schemeClr val="lt1"/>
                </a:highlight>
                <a:latin typeface="Lato"/>
                <a:ea typeface="Lato"/>
                <a:cs typeface="Lato"/>
                <a:sym typeface="Lato"/>
              </a:rPr>
              <a:t>You</a:t>
            </a:r>
            <a:endParaRPr b="1" sz="1900">
              <a:solidFill>
                <a:srgbClr val="FF00FF"/>
              </a:solidFill>
              <a:highlight>
                <a:schemeClr val="lt1"/>
              </a:highlight>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UI Artist</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Environment Artist</a:t>
            </a:r>
            <a:endParaRPr sz="1900">
              <a:solidFill>
                <a:schemeClr val="lt1"/>
              </a:solidFill>
              <a:latin typeface="Lato"/>
              <a:ea typeface="Lato"/>
              <a:cs typeface="Lato"/>
              <a:sym typeface="Lato"/>
            </a:endParaRPr>
          </a:p>
          <a:p>
            <a:pPr indent="0" lvl="0" marL="0" rtl="0" algn="r">
              <a:spcBef>
                <a:spcPts val="0"/>
              </a:spcBef>
              <a:spcAft>
                <a:spcPts val="0"/>
              </a:spcAft>
              <a:buNone/>
            </a:pPr>
            <a:r>
              <a:rPr lang="en" sz="1900">
                <a:solidFill>
                  <a:schemeClr val="lt1"/>
                </a:solidFill>
                <a:latin typeface="Lato"/>
                <a:ea typeface="Lato"/>
                <a:cs typeface="Lato"/>
                <a:sym typeface="Lato"/>
              </a:rPr>
              <a:t>Character Artist</a:t>
            </a:r>
            <a:endParaRPr sz="1900">
              <a:solidFill>
                <a:schemeClr val="lt1"/>
              </a:solidFill>
              <a:latin typeface="Lato"/>
              <a:ea typeface="Lato"/>
              <a:cs typeface="Lato"/>
              <a:sym typeface="Lato"/>
            </a:endParaRPr>
          </a:p>
          <a:p>
            <a:pPr indent="0" lvl="0" marL="0" rtl="0" algn="l">
              <a:spcBef>
                <a:spcPts val="0"/>
              </a:spcBef>
              <a:spcAft>
                <a:spcPts val="0"/>
              </a:spcAft>
              <a:buNone/>
            </a:pPr>
            <a:r>
              <a:t/>
            </a:r>
            <a:endParaRPr sz="2000">
              <a:solidFill>
                <a:schemeClr val="lt1"/>
              </a:solidFill>
              <a:latin typeface="Lato"/>
              <a:ea typeface="Lato"/>
              <a:cs typeface="Lato"/>
              <a:sym typeface="Lato"/>
            </a:endParaRPr>
          </a:p>
        </p:txBody>
      </p:sp>
      <p:cxnSp>
        <p:nvCxnSpPr>
          <p:cNvPr id="506" name="Google Shape;506;p41"/>
          <p:cNvCxnSpPr>
            <a:stCxn id="507" idx="3"/>
          </p:cNvCxnSpPr>
          <p:nvPr/>
        </p:nvCxnSpPr>
        <p:spPr>
          <a:xfrm flipH="1">
            <a:off x="2449549" y="2655740"/>
            <a:ext cx="827400" cy="310800"/>
          </a:xfrm>
          <a:prstGeom prst="straightConnector1">
            <a:avLst/>
          </a:prstGeom>
          <a:noFill/>
          <a:ln cap="flat" cmpd="sng" w="38100">
            <a:solidFill>
              <a:schemeClr val="dk2"/>
            </a:solidFill>
            <a:prstDash val="solid"/>
            <a:round/>
            <a:headEnd len="med" w="med" type="none"/>
            <a:tailEnd len="med" w="med" type="none"/>
          </a:ln>
        </p:spPr>
      </p:cxnSp>
      <p:sp>
        <p:nvSpPr>
          <p:cNvPr id="508" name="Google Shape;508;p41"/>
          <p:cNvSpPr/>
          <p:nvPr/>
        </p:nvSpPr>
        <p:spPr>
          <a:xfrm>
            <a:off x="3384025" y="21040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09" name="Google Shape;509;p41"/>
          <p:cNvCxnSpPr>
            <a:stCxn id="508" idx="3"/>
          </p:cNvCxnSpPr>
          <p:nvPr/>
        </p:nvCxnSpPr>
        <p:spPr>
          <a:xfrm flipH="1">
            <a:off x="2448949" y="2187990"/>
            <a:ext cx="948300" cy="206100"/>
          </a:xfrm>
          <a:prstGeom prst="straightConnector1">
            <a:avLst/>
          </a:prstGeom>
          <a:noFill/>
          <a:ln cap="flat" cmpd="sng" w="38100">
            <a:solidFill>
              <a:schemeClr val="dk2"/>
            </a:solidFill>
            <a:prstDash val="solid"/>
            <a:round/>
            <a:headEnd len="med" w="med" type="none"/>
            <a:tailEnd len="med" w="med" type="none"/>
          </a:ln>
        </p:spPr>
      </p:cxnSp>
      <p:sp>
        <p:nvSpPr>
          <p:cNvPr id="510" name="Google Shape;510;p41"/>
          <p:cNvSpPr/>
          <p:nvPr/>
        </p:nvSpPr>
        <p:spPr>
          <a:xfrm>
            <a:off x="3716700" y="2706950"/>
            <a:ext cx="90300" cy="98400"/>
          </a:xfrm>
          <a:prstGeom prst="ellipse">
            <a:avLst/>
          </a:prstGeom>
          <a:solidFill>
            <a:schemeClr val="lt1"/>
          </a:solid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11" name="Google Shape;511;p41"/>
          <p:cNvCxnSpPr/>
          <p:nvPr/>
        </p:nvCxnSpPr>
        <p:spPr>
          <a:xfrm flipH="1">
            <a:off x="2468550" y="2782375"/>
            <a:ext cx="1248900" cy="491700"/>
          </a:xfrm>
          <a:prstGeom prst="straightConnector1">
            <a:avLst/>
          </a:prstGeom>
          <a:noFill/>
          <a:ln cap="flat" cmpd="sng" w="38100">
            <a:solidFill>
              <a:srgbClr val="FF00FF"/>
            </a:solidFill>
            <a:prstDash val="solid"/>
            <a:round/>
            <a:headEnd len="med" w="med" type="none"/>
            <a:tailEnd len="med" w="med" type="none"/>
          </a:ln>
        </p:spPr>
      </p:cxnSp>
      <p:sp>
        <p:nvSpPr>
          <p:cNvPr id="512" name="Google Shape;512;p41"/>
          <p:cNvSpPr/>
          <p:nvPr/>
        </p:nvSpPr>
        <p:spPr>
          <a:xfrm>
            <a:off x="3816338" y="22713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13" name="Google Shape;513;p41"/>
          <p:cNvCxnSpPr>
            <a:stCxn id="512" idx="3"/>
          </p:cNvCxnSpPr>
          <p:nvPr/>
        </p:nvCxnSpPr>
        <p:spPr>
          <a:xfrm flipH="1">
            <a:off x="2454062" y="2355290"/>
            <a:ext cx="1375500" cy="328500"/>
          </a:xfrm>
          <a:prstGeom prst="straightConnector1">
            <a:avLst/>
          </a:prstGeom>
          <a:noFill/>
          <a:ln cap="flat" cmpd="sng" w="38100">
            <a:solidFill>
              <a:schemeClr val="dk2"/>
            </a:solidFill>
            <a:prstDash val="solid"/>
            <a:round/>
            <a:headEnd len="med" w="med" type="none"/>
            <a:tailEnd len="med" w="med" type="none"/>
          </a:ln>
        </p:spPr>
      </p:cxnSp>
      <p:sp>
        <p:nvSpPr>
          <p:cNvPr id="514" name="Google Shape;514;p41"/>
          <p:cNvSpPr/>
          <p:nvPr/>
        </p:nvSpPr>
        <p:spPr>
          <a:xfrm>
            <a:off x="3739250" y="32410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15" name="Google Shape;515;p41"/>
          <p:cNvCxnSpPr>
            <a:stCxn id="514" idx="3"/>
          </p:cNvCxnSpPr>
          <p:nvPr/>
        </p:nvCxnSpPr>
        <p:spPr>
          <a:xfrm flipH="1">
            <a:off x="2463674" y="3324990"/>
            <a:ext cx="1288800" cy="504000"/>
          </a:xfrm>
          <a:prstGeom prst="straightConnector1">
            <a:avLst/>
          </a:prstGeom>
          <a:noFill/>
          <a:ln cap="flat" cmpd="sng" w="38100">
            <a:solidFill>
              <a:schemeClr val="dk2"/>
            </a:solidFill>
            <a:prstDash val="solid"/>
            <a:round/>
            <a:headEnd len="med" w="med" type="none"/>
            <a:tailEnd len="med" w="med" type="none"/>
          </a:ln>
        </p:spPr>
      </p:cxnSp>
      <p:sp>
        <p:nvSpPr>
          <p:cNvPr id="507" name="Google Shape;507;p41"/>
          <p:cNvSpPr/>
          <p:nvPr/>
        </p:nvSpPr>
        <p:spPr>
          <a:xfrm>
            <a:off x="3263725" y="257175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16" name="Google Shape;516;p41"/>
          <p:cNvSpPr/>
          <p:nvPr/>
        </p:nvSpPr>
        <p:spPr>
          <a:xfrm>
            <a:off x="4095000" y="33271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17" name="Google Shape;517;p41"/>
          <p:cNvCxnSpPr>
            <a:stCxn id="516" idx="3"/>
          </p:cNvCxnSpPr>
          <p:nvPr/>
        </p:nvCxnSpPr>
        <p:spPr>
          <a:xfrm flipH="1">
            <a:off x="2454024" y="3411090"/>
            <a:ext cx="1654200" cy="717900"/>
          </a:xfrm>
          <a:prstGeom prst="straightConnector1">
            <a:avLst/>
          </a:prstGeom>
          <a:noFill/>
          <a:ln cap="flat" cmpd="sng" w="38100">
            <a:solidFill>
              <a:schemeClr val="dk2"/>
            </a:solidFill>
            <a:prstDash val="solid"/>
            <a:round/>
            <a:headEnd len="med" w="med" type="none"/>
            <a:tailEnd len="med" w="med" type="none"/>
          </a:ln>
        </p:spPr>
      </p:cxnSp>
      <p:sp>
        <p:nvSpPr>
          <p:cNvPr id="518" name="Google Shape;518;p41"/>
          <p:cNvSpPr/>
          <p:nvPr/>
        </p:nvSpPr>
        <p:spPr>
          <a:xfrm>
            <a:off x="4140750" y="2889700"/>
            <a:ext cx="90300" cy="98400"/>
          </a:xfrm>
          <a:prstGeom prst="ellipse">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19" name="Google Shape;519;p41"/>
          <p:cNvCxnSpPr>
            <a:stCxn id="518" idx="3"/>
          </p:cNvCxnSpPr>
          <p:nvPr/>
        </p:nvCxnSpPr>
        <p:spPr>
          <a:xfrm flipH="1">
            <a:off x="2463774" y="2973690"/>
            <a:ext cx="1690200" cy="585900"/>
          </a:xfrm>
          <a:prstGeom prst="straightConnector1">
            <a:avLst/>
          </a:prstGeom>
          <a:noFill/>
          <a:ln cap="flat" cmpd="sng" w="38100">
            <a:solidFill>
              <a:schemeClr val="dk2"/>
            </a:solidFill>
            <a:prstDash val="solid"/>
            <a:round/>
            <a:headEnd len="med" w="med" type="none"/>
            <a:tailEnd len="med" w="med" type="none"/>
          </a:ln>
        </p:spPr>
      </p:cxnSp>
      <p:pic>
        <p:nvPicPr>
          <p:cNvPr id="520" name="Google Shape;520;p41"/>
          <p:cNvPicPr preferRelativeResize="0"/>
          <p:nvPr/>
        </p:nvPicPr>
        <p:blipFill>
          <a:blip r:embed="rId5">
            <a:alphaModFix/>
          </a:blip>
          <a:stretch>
            <a:fillRect/>
          </a:stretch>
        </p:blipFill>
        <p:spPr>
          <a:xfrm>
            <a:off x="8209767" y="4209267"/>
            <a:ext cx="934225" cy="934225"/>
          </a:xfrm>
          <a:prstGeom prst="rect">
            <a:avLst/>
          </a:prstGeom>
          <a:noFill/>
          <a:ln>
            <a:noFill/>
          </a:ln>
        </p:spPr>
      </p:pic>
      <p:sp>
        <p:nvSpPr>
          <p:cNvPr id="521" name="Google Shape;521;p41"/>
          <p:cNvSpPr txBox="1"/>
          <p:nvPr/>
        </p:nvSpPr>
        <p:spPr>
          <a:xfrm>
            <a:off x="-480650" y="1897775"/>
            <a:ext cx="3000000" cy="2232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t/>
            </a:r>
            <a:endParaRPr sz="1900">
              <a:solidFill>
                <a:schemeClr val="lt1"/>
              </a:solidFill>
              <a:latin typeface="Lato"/>
              <a:ea typeface="Lato"/>
              <a:cs typeface="Lato"/>
              <a:sym typeface="Lato"/>
            </a:endParaRPr>
          </a:p>
          <a:p>
            <a:pPr indent="0" lvl="0" marL="0" rtl="0" algn="r">
              <a:spcBef>
                <a:spcPts val="0"/>
              </a:spcBef>
              <a:spcAft>
                <a:spcPts val="0"/>
              </a:spcAft>
              <a:buNone/>
            </a:pPr>
            <a:r>
              <a:rPr b="1" lang="en" sz="1900">
                <a:solidFill>
                  <a:srgbClr val="FF00FF"/>
                </a:solidFill>
                <a:highlight>
                  <a:srgbClr val="FFFFFF"/>
                </a:highlight>
                <a:latin typeface="Lato"/>
                <a:ea typeface="Lato"/>
                <a:cs typeface="Lato"/>
                <a:sym typeface="Lato"/>
              </a:rPr>
              <a:t>You</a:t>
            </a:r>
            <a:endParaRPr b="1" sz="1900">
              <a:solidFill>
                <a:srgbClr val="FF00FF"/>
              </a:solidFill>
              <a:highlight>
                <a:srgbClr val="FFFFFF"/>
              </a:highlight>
              <a:latin typeface="Lato"/>
              <a:ea typeface="Lato"/>
              <a:cs typeface="Lato"/>
              <a:sym typeface="Lato"/>
            </a:endParaRPr>
          </a:p>
          <a:p>
            <a:pPr indent="0" lvl="0" marL="0" rtl="0" algn="l">
              <a:spcBef>
                <a:spcPts val="0"/>
              </a:spcBef>
              <a:spcAft>
                <a:spcPts val="0"/>
              </a:spcAft>
              <a:buNone/>
            </a:pPr>
            <a:r>
              <a:t/>
            </a:r>
            <a:endParaRPr sz="1900">
              <a:solidFill>
                <a:schemeClr val="lt1"/>
              </a:solidFill>
              <a:latin typeface="Lato"/>
              <a:ea typeface="Lato"/>
              <a:cs typeface="Lato"/>
              <a:sym typeface="Lato"/>
            </a:endParaRPr>
          </a:p>
          <a:p>
            <a:pPr indent="0" lvl="0" marL="0" rtl="0" algn="l">
              <a:spcBef>
                <a:spcPts val="0"/>
              </a:spcBef>
              <a:spcAft>
                <a:spcPts val="0"/>
              </a:spcAft>
              <a:buNone/>
            </a:pPr>
            <a:r>
              <a:t/>
            </a:r>
            <a:endParaRPr sz="1900">
              <a:solidFill>
                <a:schemeClr val="lt1"/>
              </a:solidFill>
              <a:latin typeface="Lato"/>
              <a:ea typeface="Lato"/>
              <a:cs typeface="Lato"/>
              <a:sym typeface="Lato"/>
            </a:endParaRPr>
          </a:p>
        </p:txBody>
      </p:sp>
      <p:sp>
        <p:nvSpPr>
          <p:cNvPr id="522" name="Google Shape;522;p41"/>
          <p:cNvSpPr/>
          <p:nvPr/>
        </p:nvSpPr>
        <p:spPr>
          <a:xfrm>
            <a:off x="3716700" y="2706950"/>
            <a:ext cx="90300" cy="98400"/>
          </a:xfrm>
          <a:prstGeom prst="ellipse">
            <a:avLst/>
          </a:prstGeom>
          <a:solidFill>
            <a:schemeClr val="lt1"/>
          </a:solidFill>
          <a:ln cap="flat" cmpd="sng" w="381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23" name="Google Shape;523;p41"/>
          <p:cNvCxnSpPr/>
          <p:nvPr/>
        </p:nvCxnSpPr>
        <p:spPr>
          <a:xfrm flipH="1">
            <a:off x="2468550" y="2782375"/>
            <a:ext cx="1248900" cy="491700"/>
          </a:xfrm>
          <a:prstGeom prst="straightConnector1">
            <a:avLst/>
          </a:prstGeom>
          <a:noFill/>
          <a:ln cap="flat" cmpd="sng" w="38100">
            <a:solidFill>
              <a:srgbClr val="FF00FF"/>
            </a:solidFill>
            <a:prstDash val="solid"/>
            <a:round/>
            <a:headEnd len="med" w="med" type="none"/>
            <a:tailEnd len="med" w="med" type="non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4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529" name="Google Shape;529;p42"/>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530" name="Google Shape;530;p42"/>
          <p:cNvPicPr preferRelativeResize="0"/>
          <p:nvPr/>
        </p:nvPicPr>
        <p:blipFill rotWithShape="1">
          <a:blip r:embed="rId4">
            <a:alphaModFix/>
          </a:blip>
          <a:srcRect b="0" l="6567" r="9659" t="13322"/>
          <a:stretch/>
        </p:blipFill>
        <p:spPr>
          <a:xfrm>
            <a:off x="363125" y="1278031"/>
            <a:ext cx="4029951" cy="2356619"/>
          </a:xfrm>
          <a:prstGeom prst="rect">
            <a:avLst/>
          </a:prstGeom>
          <a:noFill/>
          <a:ln cap="flat" cmpd="sng" w="38100">
            <a:solidFill>
              <a:schemeClr val="dk2"/>
            </a:solidFill>
            <a:prstDash val="solid"/>
            <a:round/>
            <a:headEnd len="sm" w="sm" type="none"/>
            <a:tailEnd len="sm" w="sm" type="none"/>
          </a:ln>
        </p:spPr>
      </p:pic>
      <p:pic>
        <p:nvPicPr>
          <p:cNvPr id="531" name="Google Shape;531;p42"/>
          <p:cNvPicPr preferRelativeResize="0"/>
          <p:nvPr/>
        </p:nvPicPr>
        <p:blipFill rotWithShape="1">
          <a:blip r:embed="rId5">
            <a:alphaModFix/>
          </a:blip>
          <a:srcRect b="0" l="0" r="0" t="0"/>
          <a:stretch/>
        </p:blipFill>
        <p:spPr>
          <a:xfrm>
            <a:off x="3445925" y="2819306"/>
            <a:ext cx="947150" cy="889994"/>
          </a:xfrm>
          <a:prstGeom prst="rect">
            <a:avLst/>
          </a:prstGeom>
          <a:noFill/>
          <a:ln>
            <a:noFill/>
          </a:ln>
        </p:spPr>
      </p:pic>
      <p:cxnSp>
        <p:nvCxnSpPr>
          <p:cNvPr id="532" name="Google Shape;532;p42"/>
          <p:cNvCxnSpPr/>
          <p:nvPr/>
        </p:nvCxnSpPr>
        <p:spPr>
          <a:xfrm>
            <a:off x="1869175" y="1935675"/>
            <a:ext cx="2277900" cy="0"/>
          </a:xfrm>
          <a:prstGeom prst="straightConnector1">
            <a:avLst/>
          </a:prstGeom>
          <a:noFill/>
          <a:ln cap="flat" cmpd="sng" w="28575">
            <a:solidFill>
              <a:srgbClr val="FF0000"/>
            </a:solidFill>
            <a:prstDash val="solid"/>
            <a:round/>
            <a:headEnd len="med" w="med" type="none"/>
            <a:tailEnd len="med" w="med" type="none"/>
          </a:ln>
        </p:spPr>
      </p:cxnSp>
      <p:cxnSp>
        <p:nvCxnSpPr>
          <p:cNvPr id="533" name="Google Shape;533;p42"/>
          <p:cNvCxnSpPr/>
          <p:nvPr/>
        </p:nvCxnSpPr>
        <p:spPr>
          <a:xfrm>
            <a:off x="691750" y="3200050"/>
            <a:ext cx="2226900" cy="0"/>
          </a:xfrm>
          <a:prstGeom prst="straightConnector1">
            <a:avLst/>
          </a:prstGeom>
          <a:noFill/>
          <a:ln cap="flat" cmpd="sng" w="28575">
            <a:solidFill>
              <a:srgbClr val="FF0000"/>
            </a:solidFill>
            <a:prstDash val="solid"/>
            <a:round/>
            <a:headEnd len="med" w="med" type="none"/>
            <a:tailEnd len="med" w="med" type="none"/>
          </a:ln>
        </p:spPr>
      </p:cxnSp>
      <p:cxnSp>
        <p:nvCxnSpPr>
          <p:cNvPr id="534" name="Google Shape;534;p42"/>
          <p:cNvCxnSpPr/>
          <p:nvPr/>
        </p:nvCxnSpPr>
        <p:spPr>
          <a:xfrm flipH="1" rot="10800000">
            <a:off x="691750" y="3436850"/>
            <a:ext cx="2215800" cy="4200"/>
          </a:xfrm>
          <a:prstGeom prst="straightConnector1">
            <a:avLst/>
          </a:prstGeom>
          <a:noFill/>
          <a:ln cap="flat" cmpd="sng" w="28575">
            <a:solidFill>
              <a:srgbClr val="FF0000"/>
            </a:solidFill>
            <a:prstDash val="solid"/>
            <a:round/>
            <a:headEnd len="med" w="med" type="none"/>
            <a:tailEnd len="med" w="med" type="none"/>
          </a:ln>
        </p:spPr>
      </p:cxnSp>
      <p:pic>
        <p:nvPicPr>
          <p:cNvPr id="535" name="Google Shape;535;p42"/>
          <p:cNvPicPr preferRelativeResize="0"/>
          <p:nvPr/>
        </p:nvPicPr>
        <p:blipFill rotWithShape="1">
          <a:blip r:embed="rId4">
            <a:alphaModFix/>
          </a:blip>
          <a:srcRect b="0" l="6567" r="9659" t="13322"/>
          <a:stretch/>
        </p:blipFill>
        <p:spPr>
          <a:xfrm>
            <a:off x="4651700" y="1240706"/>
            <a:ext cx="4029951" cy="2356619"/>
          </a:xfrm>
          <a:prstGeom prst="rect">
            <a:avLst/>
          </a:prstGeom>
          <a:noFill/>
          <a:ln cap="flat" cmpd="sng" w="38100">
            <a:solidFill>
              <a:schemeClr val="dk2"/>
            </a:solidFill>
            <a:prstDash val="solid"/>
            <a:round/>
            <a:headEnd len="sm" w="sm" type="none"/>
            <a:tailEnd len="sm" w="sm" type="none"/>
          </a:ln>
        </p:spPr>
      </p:pic>
      <p:pic>
        <p:nvPicPr>
          <p:cNvPr id="536" name="Google Shape;536;p42"/>
          <p:cNvPicPr preferRelativeResize="0"/>
          <p:nvPr/>
        </p:nvPicPr>
        <p:blipFill rotWithShape="1">
          <a:blip r:embed="rId5">
            <a:alphaModFix/>
          </a:blip>
          <a:srcRect b="0" l="0" r="0" t="0"/>
          <a:stretch/>
        </p:blipFill>
        <p:spPr>
          <a:xfrm>
            <a:off x="7734500" y="2781981"/>
            <a:ext cx="947150" cy="889994"/>
          </a:xfrm>
          <a:prstGeom prst="rect">
            <a:avLst/>
          </a:prstGeom>
          <a:noFill/>
          <a:ln>
            <a:noFill/>
          </a:ln>
        </p:spPr>
      </p:pic>
      <p:cxnSp>
        <p:nvCxnSpPr>
          <p:cNvPr id="537" name="Google Shape;537;p42"/>
          <p:cNvCxnSpPr/>
          <p:nvPr/>
        </p:nvCxnSpPr>
        <p:spPr>
          <a:xfrm>
            <a:off x="4852975" y="1935675"/>
            <a:ext cx="2277900" cy="0"/>
          </a:xfrm>
          <a:prstGeom prst="straightConnector1">
            <a:avLst/>
          </a:prstGeom>
          <a:noFill/>
          <a:ln cap="flat" cmpd="sng" w="28575">
            <a:solidFill>
              <a:srgbClr val="FF0000"/>
            </a:solidFill>
            <a:prstDash val="solid"/>
            <a:round/>
            <a:headEnd len="med" w="med" type="none"/>
            <a:tailEnd len="med" w="med" type="none"/>
          </a:ln>
        </p:spPr>
      </p:cxnSp>
      <p:cxnSp>
        <p:nvCxnSpPr>
          <p:cNvPr id="538" name="Google Shape;538;p42"/>
          <p:cNvCxnSpPr/>
          <p:nvPr/>
        </p:nvCxnSpPr>
        <p:spPr>
          <a:xfrm>
            <a:off x="5032525" y="2914800"/>
            <a:ext cx="2226900" cy="0"/>
          </a:xfrm>
          <a:prstGeom prst="straightConnector1">
            <a:avLst/>
          </a:prstGeom>
          <a:noFill/>
          <a:ln cap="flat" cmpd="sng" w="28575">
            <a:solidFill>
              <a:srgbClr val="FF0000"/>
            </a:solidFill>
            <a:prstDash val="solid"/>
            <a:round/>
            <a:headEnd len="med" w="med" type="none"/>
            <a:tailEnd len="med" w="med" type="none"/>
          </a:ln>
        </p:spPr>
      </p:cxnSp>
      <p:cxnSp>
        <p:nvCxnSpPr>
          <p:cNvPr id="539" name="Google Shape;539;p42"/>
          <p:cNvCxnSpPr/>
          <p:nvPr/>
        </p:nvCxnSpPr>
        <p:spPr>
          <a:xfrm flipH="1" rot="10800000">
            <a:off x="5038075" y="3132700"/>
            <a:ext cx="2215800" cy="4200"/>
          </a:xfrm>
          <a:prstGeom prst="straightConnector1">
            <a:avLst/>
          </a:prstGeom>
          <a:noFill/>
          <a:ln cap="flat" cmpd="sng" w="28575">
            <a:solidFill>
              <a:srgbClr val="FF0000"/>
            </a:solidFill>
            <a:prstDash val="solid"/>
            <a:round/>
            <a:headEnd len="med" w="med" type="none"/>
            <a:tailEnd len="med" w="med" type="none"/>
          </a:ln>
        </p:spPr>
      </p:cxnSp>
      <p:sp>
        <p:nvSpPr>
          <p:cNvPr id="540" name="Google Shape;540;p42"/>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One Resume, Per Role</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541" name="Google Shape;541;p42"/>
          <p:cNvPicPr preferRelativeResize="0"/>
          <p:nvPr/>
        </p:nvPicPr>
        <p:blipFill>
          <a:blip r:embed="rId6">
            <a:alphaModFix/>
          </a:blip>
          <a:stretch>
            <a:fillRect/>
          </a:stretch>
        </p:blipFill>
        <p:spPr>
          <a:xfrm>
            <a:off x="8209767" y="4209267"/>
            <a:ext cx="934225" cy="934225"/>
          </a:xfrm>
          <a:prstGeom prst="rect">
            <a:avLst/>
          </a:prstGeom>
          <a:noFill/>
          <a:ln>
            <a:noFill/>
          </a:ln>
        </p:spPr>
      </p:pic>
      <p:sp>
        <p:nvSpPr>
          <p:cNvPr id="542" name="Google Shape;542;p42"/>
          <p:cNvSpPr txBox="1"/>
          <p:nvPr/>
        </p:nvSpPr>
        <p:spPr>
          <a:xfrm>
            <a:off x="929850" y="35973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800">
                <a:solidFill>
                  <a:schemeClr val="lt1"/>
                </a:solidFill>
                <a:latin typeface="Lato"/>
                <a:ea typeface="Lato"/>
                <a:cs typeface="Lato"/>
                <a:sym typeface="Lato"/>
              </a:rPr>
              <a:t>    Designer                                Artist</a:t>
            </a:r>
            <a:endParaRPr sz="3800">
              <a:solidFill>
                <a:schemeClr val="lt1"/>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4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548" name="Google Shape;548;p43"/>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549" name="Google Shape;549;p43"/>
          <p:cNvSpPr txBox="1"/>
          <p:nvPr/>
        </p:nvSpPr>
        <p:spPr>
          <a:xfrm>
            <a:off x="160500" y="178525"/>
            <a:ext cx="89835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Some r</a:t>
            </a:r>
            <a:r>
              <a:rPr b="1" lang="en" sz="4500">
                <a:solidFill>
                  <a:schemeClr val="lt1"/>
                </a:solidFill>
                <a:latin typeface="Lato"/>
                <a:ea typeface="Lato"/>
                <a:cs typeface="Lato"/>
                <a:sym typeface="Lato"/>
              </a:rPr>
              <a:t>oles are easier entry points</a:t>
            </a:r>
            <a:endParaRPr b="1" sz="4500">
              <a:solidFill>
                <a:schemeClr val="lt1"/>
              </a:solidFill>
              <a:latin typeface="Lato"/>
              <a:ea typeface="Lato"/>
              <a:cs typeface="Lato"/>
              <a:sym typeface="Lato"/>
            </a:endParaRPr>
          </a:p>
        </p:txBody>
      </p:sp>
      <p:pic>
        <p:nvPicPr>
          <p:cNvPr id="550" name="Google Shape;550;p43"/>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551" name="Google Shape;551;p43"/>
          <p:cNvPicPr preferRelativeResize="0"/>
          <p:nvPr/>
        </p:nvPicPr>
        <p:blipFill>
          <a:blip r:embed="rId5">
            <a:alphaModFix/>
          </a:blip>
          <a:stretch>
            <a:fillRect/>
          </a:stretch>
        </p:blipFill>
        <p:spPr>
          <a:xfrm>
            <a:off x="1835375" y="1190725"/>
            <a:ext cx="5473251" cy="364882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44"/>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557" name="Google Shape;557;p44"/>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558" name="Google Shape;558;p44"/>
          <p:cNvSpPr txBox="1"/>
          <p:nvPr/>
        </p:nvSpPr>
        <p:spPr>
          <a:xfrm>
            <a:off x="160500" y="178525"/>
            <a:ext cx="89835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Some roles are easier entry points</a:t>
            </a:r>
            <a:endParaRPr b="1" sz="4500">
              <a:solidFill>
                <a:schemeClr val="lt1"/>
              </a:solidFill>
              <a:latin typeface="Lato"/>
              <a:ea typeface="Lato"/>
              <a:cs typeface="Lato"/>
              <a:sym typeface="Lato"/>
            </a:endParaRPr>
          </a:p>
        </p:txBody>
      </p:sp>
      <p:pic>
        <p:nvPicPr>
          <p:cNvPr id="559" name="Google Shape;559;p44"/>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560" name="Google Shape;560;p44"/>
          <p:cNvPicPr preferRelativeResize="0"/>
          <p:nvPr/>
        </p:nvPicPr>
        <p:blipFill>
          <a:blip r:embed="rId5">
            <a:alphaModFix/>
          </a:blip>
          <a:stretch>
            <a:fillRect/>
          </a:stretch>
        </p:blipFill>
        <p:spPr>
          <a:xfrm>
            <a:off x="1835375" y="1190725"/>
            <a:ext cx="5473251" cy="3648825"/>
          </a:xfrm>
          <a:prstGeom prst="rect">
            <a:avLst/>
          </a:prstGeom>
          <a:noFill/>
          <a:ln cap="flat" cmpd="sng" w="38100">
            <a:solidFill>
              <a:schemeClr val="dk2"/>
            </a:solidFill>
            <a:prstDash val="solid"/>
            <a:round/>
            <a:headEnd len="sm" w="sm" type="none"/>
            <a:tailEnd len="sm" w="sm" type="none"/>
          </a:ln>
        </p:spPr>
      </p:pic>
      <p:cxnSp>
        <p:nvCxnSpPr>
          <p:cNvPr id="561" name="Google Shape;561;p44"/>
          <p:cNvCxnSpPr/>
          <p:nvPr/>
        </p:nvCxnSpPr>
        <p:spPr>
          <a:xfrm flipH="1">
            <a:off x="4048200" y="2293525"/>
            <a:ext cx="1441200" cy="488700"/>
          </a:xfrm>
          <a:prstGeom prst="straightConnector1">
            <a:avLst/>
          </a:prstGeom>
          <a:noFill/>
          <a:ln cap="flat" cmpd="sng" w="114300">
            <a:solidFill>
              <a:srgbClr val="00CA00"/>
            </a:solidFill>
            <a:prstDash val="solid"/>
            <a:round/>
            <a:headEnd len="med" w="med" type="none"/>
            <a:tailEnd len="med" w="med" type="triangle"/>
          </a:ln>
        </p:spPr>
      </p:cxnSp>
      <p:sp>
        <p:nvSpPr>
          <p:cNvPr id="562" name="Google Shape;562;p44"/>
          <p:cNvSpPr txBox="1"/>
          <p:nvPr/>
        </p:nvSpPr>
        <p:spPr>
          <a:xfrm>
            <a:off x="5489400" y="1568625"/>
            <a:ext cx="33462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rgbClr val="00CA00"/>
                </a:solidFill>
                <a:highlight>
                  <a:srgbClr val="1B212C"/>
                </a:highlight>
                <a:latin typeface="Lato"/>
                <a:ea typeface="Lato"/>
                <a:cs typeface="Lato"/>
                <a:sym typeface="Lato"/>
              </a:rPr>
              <a:t>Contracts &amp;</a:t>
            </a:r>
            <a:endParaRPr>
              <a:solidFill>
                <a:srgbClr val="00CA00"/>
              </a:solidFill>
              <a:highlight>
                <a:srgbClr val="1B212C"/>
              </a:highlight>
            </a:endParaRPr>
          </a:p>
        </p:txBody>
      </p:sp>
      <p:sp>
        <p:nvSpPr>
          <p:cNvPr id="563" name="Google Shape;563;p44"/>
          <p:cNvSpPr txBox="1"/>
          <p:nvPr/>
        </p:nvSpPr>
        <p:spPr>
          <a:xfrm>
            <a:off x="5489400" y="2185200"/>
            <a:ext cx="35193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rgbClr val="00CA00"/>
                </a:solidFill>
                <a:highlight>
                  <a:srgbClr val="1B212C"/>
                </a:highlight>
                <a:latin typeface="Lato"/>
                <a:ea typeface="Lato"/>
                <a:cs typeface="Lato"/>
                <a:sym typeface="Lato"/>
              </a:rPr>
              <a:t>Internships</a:t>
            </a:r>
            <a:endParaRPr>
              <a:solidFill>
                <a:srgbClr val="00CA00"/>
              </a:solidFill>
              <a:highlight>
                <a:srgbClr val="1B212C"/>
              </a:high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5"/>
          <p:cNvSpPr/>
          <p:nvPr/>
        </p:nvSpPr>
        <p:spPr>
          <a:xfrm>
            <a:off x="78250" y="122275"/>
            <a:ext cx="6983400" cy="1012200"/>
          </a:xfrm>
          <a:prstGeom prst="wedgeEllipseCallout">
            <a:avLst>
              <a:gd fmla="val 41534" name="adj1"/>
              <a:gd fmla="val 178283" name="adj2"/>
            </a:avLst>
          </a:prstGeom>
          <a:no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69" name="Google Shape;569;p45"/>
          <p:cNvPicPr preferRelativeResize="0"/>
          <p:nvPr/>
        </p:nvPicPr>
        <p:blipFill rotWithShape="1">
          <a:blip r:embed="rId3">
            <a:alphaModFix/>
          </a:blip>
          <a:srcRect b="49" l="0" r="0" t="59"/>
          <a:stretch/>
        </p:blipFill>
        <p:spPr>
          <a:xfrm>
            <a:off x="4839588" y="0"/>
            <a:ext cx="5159624" cy="5143500"/>
          </a:xfrm>
          <a:prstGeom prst="rect">
            <a:avLst/>
          </a:prstGeom>
          <a:noFill/>
          <a:ln>
            <a:noFill/>
          </a:ln>
        </p:spPr>
      </p:pic>
      <p:sp>
        <p:nvSpPr>
          <p:cNvPr id="570" name="Google Shape;570;p45"/>
          <p:cNvSpPr txBox="1"/>
          <p:nvPr/>
        </p:nvSpPr>
        <p:spPr>
          <a:xfrm>
            <a:off x="265750" y="122275"/>
            <a:ext cx="6795900" cy="1012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Lato"/>
                <a:ea typeface="Lato"/>
                <a:cs typeface="Lato"/>
                <a:sym typeface="Lato"/>
              </a:rPr>
              <a:t>Is QA a Good Entry Point?</a:t>
            </a:r>
            <a:endParaRPr b="1" sz="4000">
              <a:solidFill>
                <a:schemeClr val="lt1"/>
              </a:solidFill>
              <a:latin typeface="Lato"/>
              <a:ea typeface="Lato"/>
              <a:cs typeface="Lato"/>
              <a:sym typeface="Lato"/>
            </a:endParaRPr>
          </a:p>
        </p:txBody>
      </p:sp>
      <p:sp>
        <p:nvSpPr>
          <p:cNvPr id="571" name="Google Shape;571;p4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572" name="Google Shape;572;p45"/>
          <p:cNvPicPr preferRelativeResize="0"/>
          <p:nvPr/>
        </p:nvPicPr>
        <p:blipFill rotWithShape="1">
          <a:blip r:embed="rId4">
            <a:alphaModFix/>
          </a:blip>
          <a:srcRect b="0" l="9" r="19" t="0"/>
          <a:stretch/>
        </p:blipFill>
        <p:spPr>
          <a:xfrm>
            <a:off x="0" y="396"/>
            <a:ext cx="9143998" cy="514270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46"/>
          <p:cNvSpPr/>
          <p:nvPr/>
        </p:nvSpPr>
        <p:spPr>
          <a:xfrm>
            <a:off x="78250" y="122275"/>
            <a:ext cx="6983400" cy="1012200"/>
          </a:xfrm>
          <a:prstGeom prst="wedgeEllipseCallout">
            <a:avLst>
              <a:gd fmla="val 41534" name="adj1"/>
              <a:gd fmla="val 178283" name="adj2"/>
            </a:avLst>
          </a:prstGeom>
          <a:noFill/>
          <a:ln cap="flat" cmpd="sng" w="762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78" name="Google Shape;578;p46"/>
          <p:cNvPicPr preferRelativeResize="0"/>
          <p:nvPr/>
        </p:nvPicPr>
        <p:blipFill rotWithShape="1">
          <a:blip r:embed="rId3">
            <a:alphaModFix/>
          </a:blip>
          <a:srcRect b="49" l="0" r="0" t="59"/>
          <a:stretch/>
        </p:blipFill>
        <p:spPr>
          <a:xfrm>
            <a:off x="4839588" y="0"/>
            <a:ext cx="5159624" cy="5143500"/>
          </a:xfrm>
          <a:prstGeom prst="rect">
            <a:avLst/>
          </a:prstGeom>
          <a:noFill/>
          <a:ln>
            <a:noFill/>
          </a:ln>
        </p:spPr>
      </p:pic>
      <p:sp>
        <p:nvSpPr>
          <p:cNvPr id="579" name="Google Shape;579;p46"/>
          <p:cNvSpPr txBox="1"/>
          <p:nvPr/>
        </p:nvSpPr>
        <p:spPr>
          <a:xfrm>
            <a:off x="265750" y="122275"/>
            <a:ext cx="6795900" cy="1012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chemeClr val="lt1"/>
                </a:solidFill>
                <a:latin typeface="Lato"/>
                <a:ea typeface="Lato"/>
                <a:cs typeface="Lato"/>
                <a:sym typeface="Lato"/>
              </a:rPr>
              <a:t>Is QA a Good Entry Point?</a:t>
            </a:r>
            <a:endParaRPr b="1" sz="4000">
              <a:solidFill>
                <a:schemeClr val="lt1"/>
              </a:solidFill>
              <a:latin typeface="Lato"/>
              <a:ea typeface="Lato"/>
              <a:cs typeface="Lato"/>
              <a:sym typeface="Lato"/>
            </a:endParaRPr>
          </a:p>
        </p:txBody>
      </p:sp>
      <p:sp>
        <p:nvSpPr>
          <p:cNvPr id="580" name="Google Shape;580;p4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581" name="Google Shape;581;p46"/>
          <p:cNvPicPr preferRelativeResize="0"/>
          <p:nvPr/>
        </p:nvPicPr>
        <p:blipFill rotWithShape="1">
          <a:blip r:embed="rId4">
            <a:alphaModFix/>
          </a:blip>
          <a:srcRect b="0" l="9" r="19" t="0"/>
          <a:stretch/>
        </p:blipFill>
        <p:spPr>
          <a:xfrm>
            <a:off x="0" y="396"/>
            <a:ext cx="9143998" cy="5142707"/>
          </a:xfrm>
          <a:prstGeom prst="rect">
            <a:avLst/>
          </a:prstGeom>
          <a:noFill/>
          <a:ln>
            <a:noFill/>
          </a:ln>
        </p:spPr>
      </p:pic>
      <p:pic>
        <p:nvPicPr>
          <p:cNvPr id="582" name="Google Shape;582;p46"/>
          <p:cNvPicPr preferRelativeResize="0"/>
          <p:nvPr/>
        </p:nvPicPr>
        <p:blipFill>
          <a:blip r:embed="rId5">
            <a:alphaModFix/>
          </a:blip>
          <a:stretch>
            <a:fillRect/>
          </a:stretch>
        </p:blipFill>
        <p:spPr>
          <a:xfrm>
            <a:off x="926272" y="2173541"/>
            <a:ext cx="4336481" cy="2625074"/>
          </a:xfrm>
          <a:prstGeom prst="rect">
            <a:avLst/>
          </a:prstGeom>
          <a:noFill/>
          <a:ln>
            <a:noFill/>
          </a:ln>
        </p:spPr>
      </p:pic>
      <p:sp>
        <p:nvSpPr>
          <p:cNvPr id="583" name="Google Shape;583;p46"/>
          <p:cNvSpPr txBox="1"/>
          <p:nvPr/>
        </p:nvSpPr>
        <p:spPr>
          <a:xfrm>
            <a:off x="1905579" y="4476514"/>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584" name="Google Shape;584;p46"/>
          <p:cNvSpPr txBox="1"/>
          <p:nvPr/>
        </p:nvSpPr>
        <p:spPr>
          <a:xfrm>
            <a:off x="3894237" y="1999538"/>
            <a:ext cx="28281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585" name="Google Shape;585;p46"/>
          <p:cNvSpPr txBox="1"/>
          <p:nvPr/>
        </p:nvSpPr>
        <p:spPr>
          <a:xfrm>
            <a:off x="-341587" y="1999537"/>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sp>
        <p:nvSpPr>
          <p:cNvPr id="586" name="Google Shape;586;p46"/>
          <p:cNvSpPr/>
          <p:nvPr/>
        </p:nvSpPr>
        <p:spPr>
          <a:xfrm rot="10800000">
            <a:off x="2384075" y="2796548"/>
            <a:ext cx="1420800" cy="10032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4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592" name="Google Shape;592;p4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593" name="Google Shape;593;p47"/>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A Path to Your Dream Role</a:t>
            </a:r>
            <a:endParaRPr b="1" sz="4500">
              <a:solidFill>
                <a:schemeClr val="lt1"/>
              </a:solidFill>
              <a:latin typeface="Lato"/>
              <a:ea typeface="Lato"/>
              <a:cs typeface="Lato"/>
              <a:sym typeface="Lato"/>
            </a:endParaRPr>
          </a:p>
        </p:txBody>
      </p:sp>
      <p:pic>
        <p:nvPicPr>
          <p:cNvPr id="594" name="Google Shape;594;p47"/>
          <p:cNvPicPr preferRelativeResize="0"/>
          <p:nvPr/>
        </p:nvPicPr>
        <p:blipFill>
          <a:blip r:embed="rId4">
            <a:alphaModFix/>
          </a:blip>
          <a:stretch>
            <a:fillRect/>
          </a:stretch>
        </p:blipFill>
        <p:spPr>
          <a:xfrm>
            <a:off x="4766850" y="1100887"/>
            <a:ext cx="2258175" cy="3646750"/>
          </a:xfrm>
          <a:prstGeom prst="rect">
            <a:avLst/>
          </a:prstGeom>
          <a:noFill/>
          <a:ln cap="flat" cmpd="sng" w="38100">
            <a:solidFill>
              <a:schemeClr val="dk2"/>
            </a:solidFill>
            <a:prstDash val="solid"/>
            <a:round/>
            <a:headEnd len="sm" w="sm" type="none"/>
            <a:tailEnd len="sm" w="sm" type="none"/>
          </a:ln>
        </p:spPr>
      </p:pic>
      <p:pic>
        <p:nvPicPr>
          <p:cNvPr id="595" name="Google Shape;595;p47"/>
          <p:cNvPicPr preferRelativeResize="0"/>
          <p:nvPr/>
        </p:nvPicPr>
        <p:blipFill>
          <a:blip r:embed="rId5">
            <a:alphaModFix/>
          </a:blip>
          <a:stretch>
            <a:fillRect/>
          </a:stretch>
        </p:blipFill>
        <p:spPr>
          <a:xfrm>
            <a:off x="1767350" y="1437115"/>
            <a:ext cx="2804650" cy="2974275"/>
          </a:xfrm>
          <a:prstGeom prst="rect">
            <a:avLst/>
          </a:prstGeom>
          <a:noFill/>
          <a:ln cap="flat" cmpd="sng" w="38100">
            <a:solidFill>
              <a:schemeClr val="dk2"/>
            </a:solidFill>
            <a:prstDash val="solid"/>
            <a:round/>
            <a:headEnd len="sm" w="sm" type="none"/>
            <a:tailEnd len="sm" w="sm" type="none"/>
          </a:ln>
        </p:spPr>
      </p:pic>
      <p:sp>
        <p:nvSpPr>
          <p:cNvPr id="596" name="Google Shape;596;p47"/>
          <p:cNvSpPr/>
          <p:nvPr/>
        </p:nvSpPr>
        <p:spPr>
          <a:xfrm>
            <a:off x="3988050" y="3649475"/>
            <a:ext cx="476400" cy="384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97" name="Google Shape;597;p47"/>
          <p:cNvPicPr preferRelativeResize="0"/>
          <p:nvPr/>
        </p:nvPicPr>
        <p:blipFill>
          <a:blip r:embed="rId6">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pic>
        <p:nvPicPr>
          <p:cNvPr id="602" name="Google Shape;602;p48"/>
          <p:cNvPicPr preferRelativeResize="0"/>
          <p:nvPr/>
        </p:nvPicPr>
        <p:blipFill rotWithShape="1">
          <a:blip r:embed="rId3">
            <a:alphaModFix/>
          </a:blip>
          <a:srcRect b="348" l="0" r="9082" t="0"/>
          <a:stretch/>
        </p:blipFill>
        <p:spPr>
          <a:xfrm>
            <a:off x="3787600" y="966150"/>
            <a:ext cx="5291899" cy="4064924"/>
          </a:xfrm>
          <a:prstGeom prst="rect">
            <a:avLst/>
          </a:prstGeom>
          <a:noFill/>
          <a:ln>
            <a:noFill/>
          </a:ln>
        </p:spPr>
      </p:pic>
      <p:pic>
        <p:nvPicPr>
          <p:cNvPr id="603" name="Google Shape;603;p48"/>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604" name="Google Shape;604;p48"/>
          <p:cNvSpPr txBox="1"/>
          <p:nvPr/>
        </p:nvSpPr>
        <p:spPr>
          <a:xfrm>
            <a:off x="-115275" y="912250"/>
            <a:ext cx="51465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Speaker Bio</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Roles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Job Search</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Post Analysis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Resumes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Portfolios</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605" name="Google Shape;605;p48"/>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Roadmap</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400">
              <a:solidFill>
                <a:schemeClr val="lt1"/>
              </a:solidFill>
              <a:latin typeface="Lato"/>
              <a:ea typeface="Lato"/>
              <a:cs typeface="Lato"/>
              <a:sym typeface="Lato"/>
            </a:endParaRPr>
          </a:p>
        </p:txBody>
      </p:sp>
      <p:pic>
        <p:nvPicPr>
          <p:cNvPr id="606" name="Google Shape;606;p48"/>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4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612" name="Google Shape;612;p49"/>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613" name="Google Shape;613;p49"/>
          <p:cNvSpPr/>
          <p:nvPr/>
        </p:nvSpPr>
        <p:spPr>
          <a:xfrm>
            <a:off x="6350000" y="3323825"/>
            <a:ext cx="1462200" cy="1250100"/>
          </a:xfrm>
          <a:prstGeom prst="rect">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14" name="Google Shape;614;p49"/>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Finding Openings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descr="a cartoon yellow duck is standing on its hind legs and covering its face with its hand . (Provided by Tenor)" id="615" name="Google Shape;615;p49"/>
          <p:cNvPicPr preferRelativeResize="0"/>
          <p:nvPr/>
        </p:nvPicPr>
        <p:blipFill>
          <a:blip r:embed="rId4">
            <a:alphaModFix/>
          </a:blip>
          <a:stretch>
            <a:fillRect/>
          </a:stretch>
        </p:blipFill>
        <p:spPr>
          <a:xfrm>
            <a:off x="4037163" y="1635313"/>
            <a:ext cx="1462275" cy="1462275"/>
          </a:xfrm>
          <a:prstGeom prst="rect">
            <a:avLst/>
          </a:prstGeom>
          <a:noFill/>
          <a:ln cap="flat" cmpd="sng" w="38100">
            <a:solidFill>
              <a:schemeClr val="dk2"/>
            </a:solidFill>
            <a:prstDash val="solid"/>
            <a:round/>
            <a:headEnd len="sm" w="sm" type="none"/>
            <a:tailEnd len="sm" w="sm" type="none"/>
          </a:ln>
        </p:spPr>
      </p:pic>
      <p:pic>
        <p:nvPicPr>
          <p:cNvPr id="616" name="Google Shape;616;p49"/>
          <p:cNvPicPr preferRelativeResize="0"/>
          <p:nvPr/>
        </p:nvPicPr>
        <p:blipFill>
          <a:blip r:embed="rId5">
            <a:alphaModFix/>
          </a:blip>
          <a:stretch>
            <a:fillRect/>
          </a:stretch>
        </p:blipFill>
        <p:spPr>
          <a:xfrm>
            <a:off x="557950" y="1803323"/>
            <a:ext cx="2730275" cy="1126250"/>
          </a:xfrm>
          <a:prstGeom prst="rect">
            <a:avLst/>
          </a:prstGeom>
          <a:noFill/>
          <a:ln cap="flat" cmpd="sng" w="38100">
            <a:solidFill>
              <a:schemeClr val="dk2"/>
            </a:solidFill>
            <a:prstDash val="solid"/>
            <a:round/>
            <a:headEnd len="sm" w="sm" type="none"/>
            <a:tailEnd len="sm" w="sm" type="none"/>
          </a:ln>
        </p:spPr>
      </p:pic>
      <p:pic>
        <p:nvPicPr>
          <p:cNvPr id="617" name="Google Shape;617;p49"/>
          <p:cNvPicPr preferRelativeResize="0"/>
          <p:nvPr/>
        </p:nvPicPr>
        <p:blipFill>
          <a:blip r:embed="rId6">
            <a:alphaModFix/>
          </a:blip>
          <a:stretch>
            <a:fillRect/>
          </a:stretch>
        </p:blipFill>
        <p:spPr>
          <a:xfrm>
            <a:off x="6248373" y="1652968"/>
            <a:ext cx="2158650" cy="1426981"/>
          </a:xfrm>
          <a:prstGeom prst="rect">
            <a:avLst/>
          </a:prstGeom>
          <a:noFill/>
          <a:ln cap="flat" cmpd="sng" w="38100">
            <a:solidFill>
              <a:schemeClr val="dk2"/>
            </a:solidFill>
            <a:prstDash val="solid"/>
            <a:round/>
            <a:headEnd len="sm" w="sm" type="none"/>
            <a:tailEnd len="sm" w="sm" type="none"/>
          </a:ln>
        </p:spPr>
      </p:pic>
      <p:pic>
        <p:nvPicPr>
          <p:cNvPr id="618" name="Google Shape;618;p49"/>
          <p:cNvPicPr preferRelativeResize="0"/>
          <p:nvPr/>
        </p:nvPicPr>
        <p:blipFill>
          <a:blip r:embed="rId7">
            <a:alphaModFix/>
          </a:blip>
          <a:stretch>
            <a:fillRect/>
          </a:stretch>
        </p:blipFill>
        <p:spPr>
          <a:xfrm>
            <a:off x="3519088" y="3455821"/>
            <a:ext cx="2498424" cy="1305425"/>
          </a:xfrm>
          <a:prstGeom prst="rect">
            <a:avLst/>
          </a:prstGeom>
          <a:noFill/>
          <a:ln cap="flat" cmpd="sng" w="38100">
            <a:solidFill>
              <a:schemeClr val="dk2"/>
            </a:solidFill>
            <a:prstDash val="solid"/>
            <a:round/>
            <a:headEnd len="sm" w="sm" type="none"/>
            <a:tailEnd len="sm" w="sm" type="none"/>
          </a:ln>
        </p:spPr>
      </p:pic>
      <p:pic>
        <p:nvPicPr>
          <p:cNvPr id="619" name="Google Shape;619;p49"/>
          <p:cNvPicPr preferRelativeResize="0"/>
          <p:nvPr/>
        </p:nvPicPr>
        <p:blipFill>
          <a:blip r:embed="rId8">
            <a:alphaModFix/>
          </a:blip>
          <a:stretch>
            <a:fillRect/>
          </a:stretch>
        </p:blipFill>
        <p:spPr>
          <a:xfrm>
            <a:off x="8209767" y="4209267"/>
            <a:ext cx="934225" cy="934225"/>
          </a:xfrm>
          <a:prstGeom prst="rect">
            <a:avLst/>
          </a:prstGeom>
          <a:noFill/>
          <a:ln>
            <a:noFill/>
          </a:ln>
        </p:spPr>
      </p:pic>
      <p:pic>
        <p:nvPicPr>
          <p:cNvPr id="620" name="Google Shape;620;p49"/>
          <p:cNvPicPr preferRelativeResize="0"/>
          <p:nvPr/>
        </p:nvPicPr>
        <p:blipFill>
          <a:blip r:embed="rId9">
            <a:alphaModFix/>
          </a:blip>
          <a:stretch>
            <a:fillRect/>
          </a:stretch>
        </p:blipFill>
        <p:spPr>
          <a:xfrm>
            <a:off x="1398912" y="3226575"/>
            <a:ext cx="1805888" cy="1426974"/>
          </a:xfrm>
          <a:prstGeom prst="rect">
            <a:avLst/>
          </a:prstGeom>
          <a:noFill/>
          <a:ln cap="flat" cmpd="sng" w="28575">
            <a:solidFill>
              <a:schemeClr val="dk2"/>
            </a:solidFill>
            <a:prstDash val="solid"/>
            <a:round/>
            <a:headEnd len="sm" w="sm" type="none"/>
            <a:tailEnd len="sm" w="sm" type="none"/>
          </a:ln>
        </p:spPr>
      </p:pic>
      <p:pic>
        <p:nvPicPr>
          <p:cNvPr id="621" name="Google Shape;621;p49"/>
          <p:cNvPicPr preferRelativeResize="0"/>
          <p:nvPr/>
        </p:nvPicPr>
        <p:blipFill>
          <a:blip r:embed="rId10">
            <a:alphaModFix/>
          </a:blip>
          <a:stretch>
            <a:fillRect/>
          </a:stretch>
        </p:blipFill>
        <p:spPr>
          <a:xfrm>
            <a:off x="6411451" y="3387675"/>
            <a:ext cx="1328289" cy="11262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5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627" name="Google Shape;627;p50"/>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628" name="Google Shape;628;p50"/>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LinkedIn</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629" name="Google Shape;629;p50"/>
          <p:cNvPicPr preferRelativeResize="0"/>
          <p:nvPr/>
        </p:nvPicPr>
        <p:blipFill>
          <a:blip r:embed="rId4">
            <a:alphaModFix/>
          </a:blip>
          <a:stretch>
            <a:fillRect/>
          </a:stretch>
        </p:blipFill>
        <p:spPr>
          <a:xfrm>
            <a:off x="1864664" y="1240350"/>
            <a:ext cx="5251351" cy="3327050"/>
          </a:xfrm>
          <a:prstGeom prst="rect">
            <a:avLst/>
          </a:prstGeom>
          <a:noFill/>
          <a:ln cap="flat" cmpd="sng" w="38100">
            <a:solidFill>
              <a:schemeClr val="dk2"/>
            </a:solidFill>
            <a:prstDash val="solid"/>
            <a:round/>
            <a:headEnd len="sm" w="sm" type="none"/>
            <a:tailEnd len="sm" w="sm" type="none"/>
          </a:ln>
        </p:spPr>
      </p:pic>
      <p:sp>
        <p:nvSpPr>
          <p:cNvPr id="630" name="Google Shape;630;p50"/>
          <p:cNvSpPr/>
          <p:nvPr/>
        </p:nvSpPr>
        <p:spPr>
          <a:xfrm>
            <a:off x="3790150" y="2640600"/>
            <a:ext cx="2478000" cy="1318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31" name="Google Shape;631;p50"/>
          <p:cNvPicPr preferRelativeResize="0"/>
          <p:nvPr/>
        </p:nvPicPr>
        <p:blipFill>
          <a:blip r:embed="rId5">
            <a:alphaModFix/>
          </a:blip>
          <a:stretch>
            <a:fillRect/>
          </a:stretch>
        </p:blipFill>
        <p:spPr>
          <a:xfrm>
            <a:off x="3305163" y="3911700"/>
            <a:ext cx="1266825" cy="438150"/>
          </a:xfrm>
          <a:prstGeom prst="rect">
            <a:avLst/>
          </a:prstGeom>
          <a:noFill/>
          <a:ln>
            <a:noFill/>
          </a:ln>
        </p:spPr>
      </p:pic>
      <p:pic>
        <p:nvPicPr>
          <p:cNvPr id="632" name="Google Shape;632;p50"/>
          <p:cNvPicPr preferRelativeResize="0"/>
          <p:nvPr/>
        </p:nvPicPr>
        <p:blipFill>
          <a:blip r:embed="rId6">
            <a:alphaModFix/>
          </a:blip>
          <a:stretch>
            <a:fillRect/>
          </a:stretch>
        </p:blipFill>
        <p:spPr>
          <a:xfrm>
            <a:off x="3803388" y="2180000"/>
            <a:ext cx="4572000" cy="3429000"/>
          </a:xfrm>
          <a:prstGeom prst="rect">
            <a:avLst/>
          </a:prstGeom>
          <a:noFill/>
          <a:ln>
            <a:noFill/>
          </a:ln>
        </p:spPr>
      </p:pic>
      <p:pic>
        <p:nvPicPr>
          <p:cNvPr id="633" name="Google Shape;633;p50"/>
          <p:cNvPicPr preferRelativeResize="0"/>
          <p:nvPr/>
        </p:nvPicPr>
        <p:blipFill>
          <a:blip r:embed="rId7">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5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639" name="Google Shape;639;p51"/>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640" name="Google Shape;640;p51"/>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641" name="Google Shape;641;p51"/>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642" name="Google Shape;642;p51"/>
          <p:cNvPicPr preferRelativeResize="0"/>
          <p:nvPr/>
        </p:nvPicPr>
        <p:blipFill>
          <a:blip r:embed="rId5">
            <a:alphaModFix/>
          </a:blip>
          <a:stretch>
            <a:fillRect/>
          </a:stretch>
        </p:blipFill>
        <p:spPr>
          <a:xfrm>
            <a:off x="2772925" y="1190725"/>
            <a:ext cx="3598125" cy="3609775"/>
          </a:xfrm>
          <a:prstGeom prst="rect">
            <a:avLst/>
          </a:prstGeom>
          <a:noFill/>
          <a:ln cap="flat" cmpd="sng" w="38100">
            <a:solidFill>
              <a:schemeClr val="dk2"/>
            </a:solidFill>
            <a:prstDash val="solid"/>
            <a:round/>
            <a:headEnd len="sm" w="sm" type="none"/>
            <a:tailEnd len="sm" w="sm" type="none"/>
          </a:ln>
        </p:spPr>
      </p:pic>
      <p:sp>
        <p:nvSpPr>
          <p:cNvPr id="643" name="Google Shape;643;p51"/>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Opportunity</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5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649" name="Google Shape;649;p52"/>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650" name="Google Shape;650;p52"/>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Why Network?</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651" name="Google Shape;651;p52"/>
          <p:cNvPicPr preferRelativeResize="0"/>
          <p:nvPr/>
        </p:nvPicPr>
        <p:blipFill>
          <a:blip r:embed="rId4">
            <a:alphaModFix/>
          </a:blip>
          <a:stretch>
            <a:fillRect/>
          </a:stretch>
        </p:blipFill>
        <p:spPr>
          <a:xfrm>
            <a:off x="1821738" y="1098550"/>
            <a:ext cx="5500537" cy="3667025"/>
          </a:xfrm>
          <a:prstGeom prst="rect">
            <a:avLst/>
          </a:prstGeom>
          <a:noFill/>
          <a:ln cap="flat" cmpd="sng" w="38100">
            <a:solidFill>
              <a:schemeClr val="dk2"/>
            </a:solidFill>
            <a:prstDash val="solid"/>
            <a:round/>
            <a:headEnd len="sm" w="sm" type="none"/>
            <a:tailEnd len="sm" w="sm" type="none"/>
          </a:ln>
        </p:spPr>
      </p:pic>
      <p:pic>
        <p:nvPicPr>
          <p:cNvPr id="652" name="Google Shape;652;p52"/>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6" name="Shape 656"/>
        <p:cNvGrpSpPr/>
        <p:nvPr/>
      </p:nvGrpSpPr>
      <p:grpSpPr>
        <a:xfrm>
          <a:off x="0" y="0"/>
          <a:ext cx="0" cy="0"/>
          <a:chOff x="0" y="0"/>
          <a:chExt cx="0" cy="0"/>
        </a:xfrm>
      </p:grpSpPr>
      <p:sp>
        <p:nvSpPr>
          <p:cNvPr id="657" name="Google Shape;657;p5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658" name="Google Shape;658;p53"/>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659" name="Google Shape;659;p53"/>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Example Opening</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660" name="Google Shape;660;p53"/>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661" name="Google Shape;661;p53"/>
          <p:cNvSpPr txBox="1"/>
          <p:nvPr/>
        </p:nvSpPr>
        <p:spPr>
          <a:xfrm>
            <a:off x="660875" y="1839125"/>
            <a:ext cx="8056800" cy="203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lt1"/>
                </a:solidFill>
                <a:latin typeface="Lato"/>
                <a:ea typeface="Lato"/>
                <a:cs typeface="Lato"/>
                <a:sym typeface="Lato"/>
              </a:rPr>
              <a:t>“Hello, I saw you did this </a:t>
            </a:r>
            <a:r>
              <a:rPr lang="en" sz="3000">
                <a:solidFill>
                  <a:srgbClr val="00FFFF"/>
                </a:solidFill>
                <a:latin typeface="Lato"/>
                <a:ea typeface="Lato"/>
                <a:cs typeface="Lato"/>
                <a:sym typeface="Lato"/>
              </a:rPr>
              <a:t>THING</a:t>
            </a:r>
            <a:r>
              <a:rPr lang="en" sz="3000">
                <a:solidFill>
                  <a:schemeClr val="lt1"/>
                </a:solidFill>
                <a:latin typeface="Lato"/>
                <a:ea typeface="Lato"/>
                <a:cs typeface="Lato"/>
                <a:sym typeface="Lato"/>
              </a:rPr>
              <a:t> for </a:t>
            </a:r>
            <a:r>
              <a:rPr lang="en" sz="3000">
                <a:solidFill>
                  <a:srgbClr val="FF9900"/>
                </a:solidFill>
                <a:latin typeface="Lato"/>
                <a:ea typeface="Lato"/>
                <a:cs typeface="Lato"/>
                <a:sym typeface="Lato"/>
              </a:rPr>
              <a:t>YOUR</a:t>
            </a:r>
            <a:r>
              <a:rPr lang="en" sz="3000">
                <a:solidFill>
                  <a:schemeClr val="lt1"/>
                </a:solidFill>
                <a:latin typeface="Lato"/>
                <a:ea typeface="Lato"/>
                <a:cs typeface="Lato"/>
                <a:sym typeface="Lato"/>
              </a:rPr>
              <a:t> project, and I’m trying to do that same </a:t>
            </a:r>
            <a:r>
              <a:rPr lang="en" sz="3000">
                <a:solidFill>
                  <a:srgbClr val="00FFFF"/>
                </a:solidFill>
                <a:latin typeface="Lato"/>
                <a:ea typeface="Lato"/>
                <a:cs typeface="Lato"/>
                <a:sym typeface="Lato"/>
              </a:rPr>
              <a:t>THING</a:t>
            </a:r>
            <a:r>
              <a:rPr lang="en" sz="3000">
                <a:solidFill>
                  <a:schemeClr val="lt1"/>
                </a:solidFill>
                <a:latin typeface="Lato"/>
                <a:ea typeface="Lato"/>
                <a:cs typeface="Lato"/>
                <a:sym typeface="Lato"/>
              </a:rPr>
              <a:t> for </a:t>
            </a:r>
            <a:r>
              <a:rPr lang="en" sz="3000">
                <a:solidFill>
                  <a:srgbClr val="00CA00"/>
                </a:solidFill>
                <a:latin typeface="Lato"/>
                <a:ea typeface="Lato"/>
                <a:cs typeface="Lato"/>
                <a:sym typeface="Lato"/>
              </a:rPr>
              <a:t>MY</a:t>
            </a:r>
            <a:r>
              <a:rPr lang="en" sz="3000">
                <a:solidFill>
                  <a:schemeClr val="lt1"/>
                </a:solidFill>
                <a:latin typeface="Lato"/>
                <a:ea typeface="Lato"/>
                <a:cs typeface="Lato"/>
                <a:sym typeface="Lato"/>
              </a:rPr>
              <a:t> project. How did you accomplish that </a:t>
            </a:r>
            <a:r>
              <a:rPr lang="en" sz="3000">
                <a:solidFill>
                  <a:srgbClr val="00FFFF"/>
                </a:solidFill>
                <a:latin typeface="Lato"/>
                <a:ea typeface="Lato"/>
                <a:cs typeface="Lato"/>
                <a:sym typeface="Lato"/>
              </a:rPr>
              <a:t>THING</a:t>
            </a:r>
            <a:r>
              <a:rPr lang="en" sz="3000">
                <a:solidFill>
                  <a:schemeClr val="lt1"/>
                </a:solidFill>
                <a:latin typeface="Lato"/>
                <a:ea typeface="Lato"/>
                <a:cs typeface="Lato"/>
                <a:sym typeface="Lato"/>
              </a:rPr>
              <a:t>? I thought it was really impressive!”</a:t>
            </a:r>
            <a:endParaRPr sz="3000">
              <a:solidFill>
                <a:schemeClr val="lt1"/>
              </a:solidFill>
              <a:latin typeface="Lato"/>
              <a:ea typeface="Lato"/>
              <a:cs typeface="Lato"/>
              <a:sym typeface="Lato"/>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54"/>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667" name="Google Shape;667;p54"/>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668" name="Google Shape;668;p54"/>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Bonus: Network Tips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sp>
        <p:nvSpPr>
          <p:cNvPr id="669" name="Google Shape;669;p54"/>
          <p:cNvSpPr txBox="1"/>
          <p:nvPr/>
        </p:nvSpPr>
        <p:spPr>
          <a:xfrm>
            <a:off x="543600" y="1128925"/>
            <a:ext cx="76662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Lato"/>
                <a:ea typeface="Lato"/>
                <a:cs typeface="Lato"/>
                <a:sym typeface="Lato"/>
              </a:rPr>
              <a:t>Don’t say: “How can </a:t>
            </a:r>
            <a:r>
              <a:rPr lang="en" sz="1100" u="sng">
                <a:solidFill>
                  <a:srgbClr val="FF0000"/>
                </a:solidFill>
                <a:latin typeface="Lato"/>
                <a:ea typeface="Lato"/>
                <a:cs typeface="Lato"/>
                <a:sym typeface="Lato"/>
              </a:rPr>
              <a:t>I</a:t>
            </a:r>
            <a:r>
              <a:rPr lang="en" sz="1100">
                <a:solidFill>
                  <a:schemeClr val="lt1"/>
                </a:solidFill>
                <a:latin typeface="Lato"/>
                <a:ea typeface="Lato"/>
                <a:cs typeface="Lato"/>
                <a:sym typeface="Lato"/>
              </a:rPr>
              <a:t> prepare for…?”</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Instead, say: “What advice would have helped </a:t>
            </a:r>
            <a:r>
              <a:rPr lang="en" sz="1100" u="sng">
                <a:solidFill>
                  <a:srgbClr val="00CA00"/>
                </a:solidFill>
                <a:latin typeface="Lato"/>
                <a:ea typeface="Lato"/>
                <a:cs typeface="Lato"/>
                <a:sym typeface="Lato"/>
              </a:rPr>
              <a:t>you</a:t>
            </a:r>
            <a:r>
              <a:rPr lang="en" sz="1100">
                <a:solidFill>
                  <a:schemeClr val="lt1"/>
                </a:solidFill>
                <a:latin typeface="Lato"/>
                <a:ea typeface="Lato"/>
                <a:cs typeface="Lato"/>
                <a:sym typeface="Lato"/>
              </a:rPr>
              <a:t> prepare for…?”</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People love to talk about themselves. It helps people open up. This tends to come across less selfish, and you sound more curious.</a:t>
            </a:r>
            <a:endParaRPr sz="11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Don’t say: “Will you be my mentor?”</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Instead, say: “How would you approach this specific problem?”</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If you do want to ask for help directly, try to be specific. Don’t ask someone to “mentor” you. Instead, bring them a specific problem that you need mentorship on.</a:t>
            </a:r>
            <a:endParaRPr sz="11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Keep context in mind:</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If you just send a message on LinkedIn then they probably will see you as just a random person on the internet. They might get that message while they’re busy or they just might not care to respond. And that’s okay.</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Certainly, it is easier to build a connection with someone in person.  A video chat is better than a phone call.  And a phone call is better than text.  But text is where you could start. </a:t>
            </a:r>
            <a:endParaRPr sz="1100">
              <a:solidFill>
                <a:schemeClr val="lt1"/>
              </a:solidFill>
              <a:latin typeface="Lato"/>
              <a:ea typeface="Lato"/>
              <a:cs typeface="Lato"/>
              <a:sym typeface="Lato"/>
            </a:endParaRPr>
          </a:p>
          <a:p>
            <a:pPr indent="0" lvl="0" marL="0" rtl="0" algn="l">
              <a:spcBef>
                <a:spcPts val="0"/>
              </a:spcBef>
              <a:spcAft>
                <a:spcPts val="0"/>
              </a:spcAft>
              <a:buNone/>
            </a:pPr>
            <a:r>
              <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Text is more accessible:</a:t>
            </a:r>
            <a:endParaRPr sz="1100">
              <a:solidFill>
                <a:schemeClr val="lt1"/>
              </a:solidFill>
              <a:latin typeface="Lato"/>
              <a:ea typeface="Lato"/>
              <a:cs typeface="Lato"/>
              <a:sym typeface="Lato"/>
            </a:endParaRPr>
          </a:p>
          <a:p>
            <a:pPr indent="0" lvl="0" marL="0" rtl="0" algn="l">
              <a:spcBef>
                <a:spcPts val="0"/>
              </a:spcBef>
              <a:spcAft>
                <a:spcPts val="0"/>
              </a:spcAft>
              <a:buNone/>
            </a:pPr>
            <a:r>
              <a:rPr lang="en" sz="1100">
                <a:solidFill>
                  <a:schemeClr val="lt1"/>
                </a:solidFill>
                <a:latin typeface="Lato"/>
                <a:ea typeface="Lato"/>
                <a:cs typeface="Lato"/>
                <a:sym typeface="Lato"/>
              </a:rPr>
              <a:t>I personally find it a little rude when someone asks me to “jump on a call” and wants to take my time, for free. That requires a lot of effort from me. But if they just send a quick text that’s direct and succinct I can just text them back. I’m way more likely to respond to a text, and maybe a relationship develops down the line.</a:t>
            </a:r>
            <a:endParaRPr sz="1100">
              <a:solidFill>
                <a:schemeClr val="lt1"/>
              </a:solidFill>
              <a:latin typeface="Lato"/>
              <a:ea typeface="Lato"/>
              <a:cs typeface="Lato"/>
              <a:sym typeface="Lato"/>
            </a:endParaRPr>
          </a:p>
          <a:p>
            <a:pPr indent="0" lvl="0" marL="0" rtl="0" algn="l">
              <a:spcBef>
                <a:spcPts val="0"/>
              </a:spcBef>
              <a:spcAft>
                <a:spcPts val="0"/>
              </a:spcAft>
              <a:buNone/>
            </a:pPr>
            <a:r>
              <a:t/>
            </a:r>
            <a:endParaRPr sz="1000">
              <a:solidFill>
                <a:schemeClr val="lt1"/>
              </a:solidFill>
              <a:latin typeface="Lato"/>
              <a:ea typeface="Lato"/>
              <a:cs typeface="Lato"/>
              <a:sym typeface="Lato"/>
            </a:endParaRPr>
          </a:p>
          <a:p>
            <a:pPr indent="0" lvl="0" marL="0" rtl="0" algn="l">
              <a:spcBef>
                <a:spcPts val="0"/>
              </a:spcBef>
              <a:spcAft>
                <a:spcPts val="0"/>
              </a:spcAft>
              <a:buNone/>
            </a:pPr>
            <a:r>
              <a:t/>
            </a:r>
            <a:endParaRPr sz="1000">
              <a:solidFill>
                <a:schemeClr val="lt1"/>
              </a:solidFill>
              <a:latin typeface="Lato"/>
              <a:ea typeface="Lato"/>
              <a:cs typeface="Lato"/>
              <a:sym typeface="Lato"/>
            </a:endParaRPr>
          </a:p>
          <a:p>
            <a:pPr indent="0" lvl="0" marL="0" rtl="0" algn="l">
              <a:spcBef>
                <a:spcPts val="0"/>
              </a:spcBef>
              <a:spcAft>
                <a:spcPts val="0"/>
              </a:spcAft>
              <a:buNone/>
            </a:pPr>
            <a:r>
              <a:t/>
            </a:r>
            <a:endParaRPr sz="1000">
              <a:solidFill>
                <a:schemeClr val="lt1"/>
              </a:solidFill>
              <a:latin typeface="Lato"/>
              <a:ea typeface="Lato"/>
              <a:cs typeface="Lato"/>
              <a:sym typeface="Lato"/>
            </a:endParaRPr>
          </a:p>
          <a:p>
            <a:pPr indent="0" lvl="0" marL="0" rtl="0" algn="l">
              <a:spcBef>
                <a:spcPts val="0"/>
              </a:spcBef>
              <a:spcAft>
                <a:spcPts val="0"/>
              </a:spcAft>
              <a:buNone/>
            </a:pPr>
            <a:r>
              <a:t/>
            </a:r>
            <a:endParaRPr sz="1000">
              <a:solidFill>
                <a:schemeClr val="lt1"/>
              </a:solidFill>
              <a:latin typeface="Lato"/>
              <a:ea typeface="Lato"/>
              <a:cs typeface="Lato"/>
              <a:sym typeface="Lato"/>
            </a:endParaRPr>
          </a:p>
          <a:p>
            <a:pPr indent="0" lvl="0" marL="0" rtl="0" algn="l">
              <a:spcBef>
                <a:spcPts val="0"/>
              </a:spcBef>
              <a:spcAft>
                <a:spcPts val="0"/>
              </a:spcAft>
              <a:buNone/>
            </a:pPr>
            <a:r>
              <a:t/>
            </a:r>
            <a:endParaRPr sz="1000">
              <a:solidFill>
                <a:schemeClr val="lt1"/>
              </a:solidFill>
              <a:latin typeface="Lato"/>
              <a:ea typeface="Lato"/>
              <a:cs typeface="Lato"/>
              <a:sym typeface="Lato"/>
            </a:endParaRPr>
          </a:p>
          <a:p>
            <a:pPr indent="0" lvl="0" marL="0" rtl="0" algn="l">
              <a:spcBef>
                <a:spcPts val="0"/>
              </a:spcBef>
              <a:spcAft>
                <a:spcPts val="0"/>
              </a:spcAft>
              <a:buNone/>
            </a:pPr>
            <a:r>
              <a:t/>
            </a:r>
            <a:endParaRPr sz="1000">
              <a:solidFill>
                <a:schemeClr val="lt1"/>
              </a:solidFill>
              <a:latin typeface="Lato"/>
              <a:ea typeface="Lato"/>
              <a:cs typeface="Lato"/>
              <a:sym typeface="Lato"/>
            </a:endParaRPr>
          </a:p>
        </p:txBody>
      </p:sp>
      <p:pic>
        <p:nvPicPr>
          <p:cNvPr id="670" name="Google Shape;670;p54"/>
          <p:cNvPicPr preferRelativeResize="0"/>
          <p:nvPr/>
        </p:nvPicPr>
        <p:blipFill>
          <a:blip r:embed="rId4">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5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676" name="Google Shape;676;p55"/>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677" name="Google Shape;677;p55"/>
          <p:cNvPicPr preferRelativeResize="0"/>
          <p:nvPr/>
        </p:nvPicPr>
        <p:blipFill rotWithShape="1">
          <a:blip r:embed="rId4">
            <a:alphaModFix/>
          </a:blip>
          <a:srcRect b="0" l="13697" r="18358" t="0"/>
          <a:stretch/>
        </p:blipFill>
        <p:spPr>
          <a:xfrm>
            <a:off x="3659625" y="1252300"/>
            <a:ext cx="4026448" cy="3333276"/>
          </a:xfrm>
          <a:prstGeom prst="rect">
            <a:avLst/>
          </a:prstGeom>
          <a:noFill/>
          <a:ln cap="flat" cmpd="sng" w="38100">
            <a:solidFill>
              <a:schemeClr val="dk2"/>
            </a:solidFill>
            <a:prstDash val="solid"/>
            <a:round/>
            <a:headEnd len="sm" w="sm" type="none"/>
            <a:tailEnd len="sm" w="sm" type="none"/>
          </a:ln>
        </p:spPr>
      </p:pic>
      <p:sp>
        <p:nvSpPr>
          <p:cNvPr id="678" name="Google Shape;678;p55"/>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In-Person is Best!</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679" name="Google Shape;679;p55"/>
          <p:cNvPicPr preferRelativeResize="0"/>
          <p:nvPr/>
        </p:nvPicPr>
        <p:blipFill>
          <a:blip r:embed="rId5">
            <a:alphaModFix/>
          </a:blip>
          <a:stretch>
            <a:fillRect/>
          </a:stretch>
        </p:blipFill>
        <p:spPr>
          <a:xfrm>
            <a:off x="8209767" y="4209267"/>
            <a:ext cx="934225" cy="934225"/>
          </a:xfrm>
          <a:prstGeom prst="rect">
            <a:avLst/>
          </a:prstGeom>
          <a:noFill/>
          <a:ln>
            <a:noFill/>
          </a:ln>
        </p:spPr>
      </p:pic>
      <p:pic>
        <p:nvPicPr>
          <p:cNvPr id="680" name="Google Shape;680;p55"/>
          <p:cNvPicPr preferRelativeResize="0"/>
          <p:nvPr/>
        </p:nvPicPr>
        <p:blipFill rotWithShape="1">
          <a:blip r:embed="rId6">
            <a:alphaModFix/>
          </a:blip>
          <a:srcRect b="19977" l="0" r="0" t="-14522"/>
          <a:stretch/>
        </p:blipFill>
        <p:spPr>
          <a:xfrm>
            <a:off x="6293300" y="1252300"/>
            <a:ext cx="1392776" cy="627550"/>
          </a:xfrm>
          <a:prstGeom prst="rect">
            <a:avLst/>
          </a:prstGeom>
          <a:noFill/>
          <a:ln>
            <a:noFill/>
          </a:ln>
        </p:spPr>
      </p:pic>
      <p:sp>
        <p:nvSpPr>
          <p:cNvPr id="681" name="Google Shape;681;p55"/>
          <p:cNvSpPr txBox="1"/>
          <p:nvPr/>
        </p:nvSpPr>
        <p:spPr>
          <a:xfrm>
            <a:off x="341925" y="986525"/>
            <a:ext cx="4371600" cy="24936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chemeClr val="lt1"/>
              </a:buClr>
              <a:buSzPts val="3000"/>
              <a:buFont typeface="Lato"/>
              <a:buChar char="●"/>
            </a:pPr>
            <a:r>
              <a:rPr lang="en" sz="3000">
                <a:solidFill>
                  <a:schemeClr val="lt1"/>
                </a:solidFill>
                <a:latin typeface="Lato"/>
                <a:ea typeface="Lato"/>
                <a:cs typeface="Lato"/>
                <a:sym typeface="Lato"/>
              </a:rPr>
              <a:t>GDC</a:t>
            </a:r>
            <a:endParaRPr sz="3000">
              <a:solidFill>
                <a:schemeClr val="lt1"/>
              </a:solidFill>
              <a:latin typeface="Lato"/>
              <a:ea typeface="Lato"/>
              <a:cs typeface="Lato"/>
              <a:sym typeface="Lato"/>
            </a:endParaRPr>
          </a:p>
          <a:p>
            <a:pPr indent="-419100" lvl="0" marL="457200" rtl="0" algn="l">
              <a:spcBef>
                <a:spcPts val="0"/>
              </a:spcBef>
              <a:spcAft>
                <a:spcPts val="0"/>
              </a:spcAft>
              <a:buClr>
                <a:schemeClr val="lt1"/>
              </a:buClr>
              <a:buSzPts val="3000"/>
              <a:buFont typeface="Lato"/>
              <a:buChar char="●"/>
            </a:pPr>
            <a:r>
              <a:rPr lang="en" sz="3000">
                <a:solidFill>
                  <a:schemeClr val="lt1"/>
                </a:solidFill>
                <a:latin typeface="Lato"/>
                <a:ea typeface="Lato"/>
                <a:cs typeface="Lato"/>
                <a:sym typeface="Lato"/>
              </a:rPr>
              <a:t>Local IGDA</a:t>
            </a:r>
            <a:endParaRPr sz="3000">
              <a:solidFill>
                <a:schemeClr val="lt1"/>
              </a:solidFill>
              <a:latin typeface="Lato"/>
              <a:ea typeface="Lato"/>
              <a:cs typeface="Lato"/>
              <a:sym typeface="Lato"/>
            </a:endParaRPr>
          </a:p>
          <a:p>
            <a:pPr indent="-419100" lvl="0" marL="457200" rtl="0" algn="l">
              <a:spcBef>
                <a:spcPts val="0"/>
              </a:spcBef>
              <a:spcAft>
                <a:spcPts val="0"/>
              </a:spcAft>
              <a:buClr>
                <a:schemeClr val="lt1"/>
              </a:buClr>
              <a:buSzPts val="3000"/>
              <a:buFont typeface="Lato"/>
              <a:buChar char="●"/>
            </a:pPr>
            <a:r>
              <a:rPr lang="en" sz="3000">
                <a:solidFill>
                  <a:schemeClr val="lt1"/>
                </a:solidFill>
                <a:latin typeface="Lato"/>
                <a:ea typeface="Lato"/>
                <a:cs typeface="Lato"/>
                <a:sym typeface="Lato"/>
              </a:rPr>
              <a:t>Game Jams</a:t>
            </a:r>
            <a:endParaRPr sz="3000">
              <a:solidFill>
                <a:schemeClr val="lt1"/>
              </a:solidFill>
              <a:latin typeface="Lato"/>
              <a:ea typeface="Lato"/>
              <a:cs typeface="Lato"/>
              <a:sym typeface="Lato"/>
            </a:endParaRPr>
          </a:p>
          <a:p>
            <a:pPr indent="-419100" lvl="0" marL="457200" rtl="0" algn="l">
              <a:spcBef>
                <a:spcPts val="0"/>
              </a:spcBef>
              <a:spcAft>
                <a:spcPts val="0"/>
              </a:spcAft>
              <a:buClr>
                <a:schemeClr val="lt1"/>
              </a:buClr>
              <a:buSzPts val="3000"/>
              <a:buFont typeface="Lato"/>
              <a:buChar char="●"/>
            </a:pPr>
            <a:r>
              <a:rPr lang="en" sz="3000">
                <a:solidFill>
                  <a:schemeClr val="lt1"/>
                </a:solidFill>
                <a:latin typeface="Lato"/>
                <a:ea typeface="Lato"/>
                <a:cs typeface="Lato"/>
                <a:sym typeface="Lato"/>
              </a:rPr>
              <a:t>Career Fairs</a:t>
            </a:r>
            <a:endParaRPr sz="3000">
              <a:solidFill>
                <a:schemeClr val="lt1"/>
              </a:solidFill>
              <a:latin typeface="Lato"/>
              <a:ea typeface="Lato"/>
              <a:cs typeface="Lato"/>
              <a:sym typeface="Lato"/>
            </a:endParaRPr>
          </a:p>
          <a:p>
            <a:pPr indent="-419100" lvl="0" marL="457200" rtl="0" algn="l">
              <a:spcBef>
                <a:spcPts val="0"/>
              </a:spcBef>
              <a:spcAft>
                <a:spcPts val="0"/>
              </a:spcAft>
              <a:buClr>
                <a:schemeClr val="lt1"/>
              </a:buClr>
              <a:buSzPts val="3000"/>
              <a:buFont typeface="Lato"/>
              <a:buChar char="●"/>
            </a:pPr>
            <a:r>
              <a:rPr lang="en" sz="3000">
                <a:solidFill>
                  <a:schemeClr val="lt1"/>
                </a:solidFill>
                <a:latin typeface="Lato"/>
                <a:ea typeface="Lato"/>
                <a:cs typeface="Lato"/>
                <a:sym typeface="Lato"/>
              </a:rPr>
              <a:t>Meetup.com</a:t>
            </a:r>
            <a:endParaRPr sz="3000">
              <a:solidFill>
                <a:schemeClr val="lt1"/>
              </a:solidFill>
              <a:latin typeface="Lato"/>
              <a:ea typeface="Lato"/>
              <a:cs typeface="Lato"/>
              <a:sym typeface="Lat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id="686" name="Google Shape;686;p56"/>
          <p:cNvPicPr preferRelativeResize="0"/>
          <p:nvPr/>
        </p:nvPicPr>
        <p:blipFill rotWithShape="1">
          <a:blip r:embed="rId3">
            <a:alphaModFix/>
          </a:blip>
          <a:srcRect b="348" l="0" r="9082" t="0"/>
          <a:stretch/>
        </p:blipFill>
        <p:spPr>
          <a:xfrm>
            <a:off x="3787600" y="966150"/>
            <a:ext cx="5291899" cy="4064924"/>
          </a:xfrm>
          <a:prstGeom prst="rect">
            <a:avLst/>
          </a:prstGeom>
          <a:noFill/>
          <a:ln>
            <a:noFill/>
          </a:ln>
        </p:spPr>
      </p:pic>
      <p:pic>
        <p:nvPicPr>
          <p:cNvPr id="687" name="Google Shape;687;p56"/>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688" name="Google Shape;688;p56"/>
          <p:cNvSpPr txBox="1"/>
          <p:nvPr/>
        </p:nvSpPr>
        <p:spPr>
          <a:xfrm>
            <a:off x="-115275" y="912250"/>
            <a:ext cx="51465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Speaker Bio</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Roles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Search</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Job Post Analysis</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Resumes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Portfolios</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689" name="Google Shape;689;p56"/>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Roadmap</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400">
              <a:solidFill>
                <a:schemeClr val="lt1"/>
              </a:solidFill>
              <a:latin typeface="Lato"/>
              <a:ea typeface="Lato"/>
              <a:cs typeface="Lato"/>
              <a:sym typeface="Lato"/>
            </a:endParaRPr>
          </a:p>
        </p:txBody>
      </p:sp>
      <p:pic>
        <p:nvPicPr>
          <p:cNvPr id="690" name="Google Shape;690;p56"/>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5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696" name="Google Shape;696;p5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697" name="Google Shape;697;p57"/>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Reading a Job Post</a:t>
            </a:r>
            <a:endParaRPr b="1" sz="4500">
              <a:solidFill>
                <a:schemeClr val="lt1"/>
              </a:solidFill>
              <a:latin typeface="Lato"/>
              <a:ea typeface="Lato"/>
              <a:cs typeface="Lato"/>
              <a:sym typeface="Lato"/>
            </a:endParaRPr>
          </a:p>
        </p:txBody>
      </p:sp>
      <p:pic>
        <p:nvPicPr>
          <p:cNvPr id="698" name="Google Shape;698;p57"/>
          <p:cNvPicPr preferRelativeResize="0"/>
          <p:nvPr/>
        </p:nvPicPr>
        <p:blipFill>
          <a:blip r:embed="rId4">
            <a:alphaModFix/>
          </a:blip>
          <a:stretch>
            <a:fillRect/>
          </a:stretch>
        </p:blipFill>
        <p:spPr>
          <a:xfrm>
            <a:off x="2202338" y="1357050"/>
            <a:ext cx="4739326" cy="3159550"/>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5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704" name="Google Shape;704;p58"/>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705" name="Google Shape;705;p58"/>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Reading a Job Post</a:t>
            </a:r>
            <a:endParaRPr b="1" sz="4500">
              <a:solidFill>
                <a:schemeClr val="lt1"/>
              </a:solidFill>
              <a:latin typeface="Lato"/>
              <a:ea typeface="Lato"/>
              <a:cs typeface="Lato"/>
              <a:sym typeface="Lato"/>
            </a:endParaRPr>
          </a:p>
        </p:txBody>
      </p:sp>
      <p:pic>
        <p:nvPicPr>
          <p:cNvPr id="706" name="Google Shape;706;p58"/>
          <p:cNvPicPr preferRelativeResize="0"/>
          <p:nvPr/>
        </p:nvPicPr>
        <p:blipFill>
          <a:blip r:embed="rId4">
            <a:alphaModFix/>
          </a:blip>
          <a:stretch>
            <a:fillRect/>
          </a:stretch>
        </p:blipFill>
        <p:spPr>
          <a:xfrm>
            <a:off x="584051" y="1190713"/>
            <a:ext cx="3673651" cy="3363825"/>
          </a:xfrm>
          <a:prstGeom prst="rect">
            <a:avLst/>
          </a:prstGeom>
          <a:noFill/>
          <a:ln cap="flat" cmpd="sng" w="38100">
            <a:solidFill>
              <a:schemeClr val="dk2"/>
            </a:solidFill>
            <a:prstDash val="solid"/>
            <a:round/>
            <a:headEnd len="sm" w="sm" type="none"/>
            <a:tailEnd len="sm" w="sm" type="none"/>
          </a:ln>
        </p:spPr>
      </p:pic>
      <p:pic>
        <p:nvPicPr>
          <p:cNvPr id="707" name="Google Shape;707;p58"/>
          <p:cNvPicPr preferRelativeResize="0"/>
          <p:nvPr/>
        </p:nvPicPr>
        <p:blipFill rotWithShape="1">
          <a:blip r:embed="rId5">
            <a:alphaModFix/>
          </a:blip>
          <a:srcRect b="28247" l="-666" r="36547" t="36189"/>
          <a:stretch/>
        </p:blipFill>
        <p:spPr>
          <a:xfrm>
            <a:off x="4499826" y="1827850"/>
            <a:ext cx="4252250" cy="1106950"/>
          </a:xfrm>
          <a:prstGeom prst="rect">
            <a:avLst/>
          </a:prstGeom>
          <a:noFill/>
          <a:ln cap="flat" cmpd="sng" w="38100">
            <a:solidFill>
              <a:schemeClr val="dk2"/>
            </a:solidFill>
            <a:prstDash val="solid"/>
            <a:round/>
            <a:headEnd len="sm" w="sm" type="none"/>
            <a:tailEnd len="sm" w="sm" type="none"/>
          </a:ln>
        </p:spPr>
      </p:pic>
      <p:cxnSp>
        <p:nvCxnSpPr>
          <p:cNvPr id="708" name="Google Shape;708;p58"/>
          <p:cNvCxnSpPr>
            <a:stCxn id="709" idx="3"/>
            <a:endCxn id="710" idx="1"/>
          </p:cNvCxnSpPr>
          <p:nvPr/>
        </p:nvCxnSpPr>
        <p:spPr>
          <a:xfrm>
            <a:off x="1094050" y="1673350"/>
            <a:ext cx="3618000" cy="769800"/>
          </a:xfrm>
          <a:prstGeom prst="straightConnector1">
            <a:avLst/>
          </a:prstGeom>
          <a:noFill/>
          <a:ln cap="flat" cmpd="sng" w="76200">
            <a:solidFill>
              <a:srgbClr val="FF00FF"/>
            </a:solidFill>
            <a:prstDash val="solid"/>
            <a:round/>
            <a:headEnd len="med" w="med" type="none"/>
            <a:tailEnd len="med" w="med" type="triangle"/>
          </a:ln>
        </p:spPr>
      </p:cxnSp>
      <p:sp>
        <p:nvSpPr>
          <p:cNvPr id="709" name="Google Shape;709;p58"/>
          <p:cNvSpPr/>
          <p:nvPr/>
        </p:nvSpPr>
        <p:spPr>
          <a:xfrm>
            <a:off x="584050" y="1518850"/>
            <a:ext cx="510000" cy="3090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10" name="Google Shape;710;p58"/>
          <p:cNvSpPr/>
          <p:nvPr/>
        </p:nvSpPr>
        <p:spPr>
          <a:xfrm>
            <a:off x="4712050" y="2131525"/>
            <a:ext cx="1596000" cy="6231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5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716" name="Google Shape;716;p59"/>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717" name="Google Shape;717;p59"/>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Roles for New Grads</a:t>
            </a:r>
            <a:endParaRPr b="1" sz="4500">
              <a:solidFill>
                <a:schemeClr val="lt1"/>
              </a:solidFill>
              <a:latin typeface="Lato"/>
              <a:ea typeface="Lato"/>
              <a:cs typeface="Lato"/>
              <a:sym typeface="Lato"/>
            </a:endParaRPr>
          </a:p>
        </p:txBody>
      </p:sp>
      <p:pic>
        <p:nvPicPr>
          <p:cNvPr id="718" name="Google Shape;718;p59"/>
          <p:cNvPicPr preferRelativeResize="0"/>
          <p:nvPr/>
        </p:nvPicPr>
        <p:blipFill>
          <a:blip r:embed="rId4">
            <a:alphaModFix/>
          </a:blip>
          <a:stretch>
            <a:fillRect/>
          </a:stretch>
        </p:blipFill>
        <p:spPr>
          <a:xfrm>
            <a:off x="1793075" y="1572550"/>
            <a:ext cx="4543002" cy="2848249"/>
          </a:xfrm>
          <a:prstGeom prst="rect">
            <a:avLst/>
          </a:prstGeom>
          <a:noFill/>
          <a:ln cap="flat" cmpd="sng" w="38100">
            <a:solidFill>
              <a:schemeClr val="dk2"/>
            </a:solidFill>
            <a:prstDash val="solid"/>
            <a:round/>
            <a:headEnd len="sm" w="sm" type="none"/>
            <a:tailEnd len="sm" w="sm" type="none"/>
          </a:ln>
        </p:spPr>
      </p:pic>
      <p:sp>
        <p:nvSpPr>
          <p:cNvPr id="719" name="Google Shape;719;p59"/>
          <p:cNvSpPr/>
          <p:nvPr/>
        </p:nvSpPr>
        <p:spPr>
          <a:xfrm rot="528675">
            <a:off x="4821670" y="916075"/>
            <a:ext cx="3000005" cy="2627000"/>
          </a:xfrm>
          <a:prstGeom prst="cloud">
            <a:avLst/>
          </a:prstGeom>
          <a:solidFill>
            <a:schemeClr val="dk1"/>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20" name="Google Shape;720;p59"/>
          <p:cNvSpPr txBox="1"/>
          <p:nvPr/>
        </p:nvSpPr>
        <p:spPr>
          <a:xfrm>
            <a:off x="4821675" y="1366325"/>
            <a:ext cx="30000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chemeClr val="lt1"/>
                </a:solidFill>
                <a:latin typeface="Lato"/>
                <a:ea typeface="Lato"/>
                <a:cs typeface="Lato"/>
                <a:sym typeface="Lato"/>
              </a:rPr>
              <a:t>“Junior”</a:t>
            </a:r>
            <a:endParaRPr b="1" sz="3000">
              <a:solidFill>
                <a:schemeClr val="lt1"/>
              </a:solidFill>
              <a:latin typeface="Lato"/>
              <a:ea typeface="Lato"/>
              <a:cs typeface="Lato"/>
              <a:sym typeface="Lato"/>
            </a:endParaRPr>
          </a:p>
          <a:p>
            <a:pPr indent="0" lvl="0" marL="0" rtl="0" algn="ctr">
              <a:spcBef>
                <a:spcPts val="0"/>
              </a:spcBef>
              <a:spcAft>
                <a:spcPts val="0"/>
              </a:spcAft>
              <a:buNone/>
            </a:pPr>
            <a:r>
              <a:rPr b="1" lang="en" sz="3000">
                <a:solidFill>
                  <a:schemeClr val="lt1"/>
                </a:solidFill>
                <a:latin typeface="Lato"/>
                <a:ea typeface="Lato"/>
                <a:cs typeface="Lato"/>
                <a:sym typeface="Lato"/>
              </a:rPr>
              <a:t>“Associate”</a:t>
            </a:r>
            <a:endParaRPr b="1" sz="3000">
              <a:solidFill>
                <a:schemeClr val="lt1"/>
              </a:solidFill>
              <a:latin typeface="Lato"/>
              <a:ea typeface="Lato"/>
              <a:cs typeface="Lato"/>
              <a:sym typeface="Lato"/>
            </a:endParaRPr>
          </a:p>
          <a:p>
            <a:pPr indent="0" lvl="0" marL="0" rtl="0" algn="ctr">
              <a:spcBef>
                <a:spcPts val="0"/>
              </a:spcBef>
              <a:spcAft>
                <a:spcPts val="0"/>
              </a:spcAft>
              <a:buNone/>
            </a:pPr>
            <a:r>
              <a:rPr b="1" lang="en" sz="3000">
                <a:solidFill>
                  <a:schemeClr val="lt1"/>
                </a:solidFill>
                <a:latin typeface="Lato"/>
                <a:ea typeface="Lato"/>
                <a:cs typeface="Lato"/>
                <a:sym typeface="Lato"/>
              </a:rPr>
              <a:t>Roles</a:t>
            </a:r>
            <a:endParaRPr b="1" sz="3000">
              <a:solidFill>
                <a:schemeClr val="lt1"/>
              </a:solidFill>
              <a:latin typeface="Lato"/>
              <a:ea typeface="Lato"/>
              <a:cs typeface="Lato"/>
              <a:sym typeface="Lato"/>
            </a:endParaRPr>
          </a:p>
        </p:txBody>
      </p:sp>
      <p:pic>
        <p:nvPicPr>
          <p:cNvPr id="721" name="Google Shape;721;p59"/>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id="726" name="Google Shape;726;p60"/>
          <p:cNvPicPr preferRelativeResize="0"/>
          <p:nvPr/>
        </p:nvPicPr>
        <p:blipFill rotWithShape="1">
          <a:blip r:embed="rId3">
            <a:alphaModFix/>
          </a:blip>
          <a:srcRect b="12899" l="0" r="0" t="0"/>
          <a:stretch/>
        </p:blipFill>
        <p:spPr>
          <a:xfrm>
            <a:off x="4718650" y="1190725"/>
            <a:ext cx="3739375" cy="3363800"/>
          </a:xfrm>
          <a:prstGeom prst="rect">
            <a:avLst/>
          </a:prstGeom>
          <a:noFill/>
          <a:ln cap="flat" cmpd="sng" w="38100">
            <a:solidFill>
              <a:schemeClr val="dk2"/>
            </a:solidFill>
            <a:prstDash val="solid"/>
            <a:round/>
            <a:headEnd len="sm" w="sm" type="none"/>
            <a:tailEnd len="sm" w="sm" type="none"/>
          </a:ln>
        </p:spPr>
      </p:pic>
      <p:sp>
        <p:nvSpPr>
          <p:cNvPr id="727" name="Google Shape;727;p6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728" name="Google Shape;728;p60"/>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729" name="Google Shape;729;p60"/>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Reading a Job Post</a:t>
            </a:r>
            <a:endParaRPr b="1" sz="4500">
              <a:solidFill>
                <a:schemeClr val="lt1"/>
              </a:solidFill>
              <a:latin typeface="Lato"/>
              <a:ea typeface="Lato"/>
              <a:cs typeface="Lato"/>
              <a:sym typeface="Lato"/>
            </a:endParaRPr>
          </a:p>
        </p:txBody>
      </p:sp>
      <p:pic>
        <p:nvPicPr>
          <p:cNvPr id="730" name="Google Shape;730;p60"/>
          <p:cNvPicPr preferRelativeResize="0"/>
          <p:nvPr/>
        </p:nvPicPr>
        <p:blipFill>
          <a:blip r:embed="rId5">
            <a:alphaModFix/>
          </a:blip>
          <a:stretch>
            <a:fillRect/>
          </a:stretch>
        </p:blipFill>
        <p:spPr>
          <a:xfrm>
            <a:off x="736451" y="1190713"/>
            <a:ext cx="3673651" cy="3363825"/>
          </a:xfrm>
          <a:prstGeom prst="rect">
            <a:avLst/>
          </a:prstGeom>
          <a:noFill/>
          <a:ln cap="flat" cmpd="sng" w="38100">
            <a:solidFill>
              <a:schemeClr val="dk2"/>
            </a:solidFill>
            <a:prstDash val="solid"/>
            <a:round/>
            <a:headEnd len="sm" w="sm" type="none"/>
            <a:tailEnd len="sm" w="sm" type="none"/>
          </a:ln>
        </p:spPr>
      </p:pic>
      <p:sp>
        <p:nvSpPr>
          <p:cNvPr id="731" name="Google Shape;731;p60"/>
          <p:cNvSpPr/>
          <p:nvPr/>
        </p:nvSpPr>
        <p:spPr>
          <a:xfrm>
            <a:off x="736450" y="1518850"/>
            <a:ext cx="555000" cy="3090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32" name="Google Shape;732;p60"/>
          <p:cNvSpPr/>
          <p:nvPr/>
        </p:nvSpPr>
        <p:spPr>
          <a:xfrm>
            <a:off x="6745425" y="1645450"/>
            <a:ext cx="381000" cy="2082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33" name="Google Shape;733;p60"/>
          <p:cNvSpPr/>
          <p:nvPr/>
        </p:nvSpPr>
        <p:spPr>
          <a:xfrm>
            <a:off x="7182175" y="3433700"/>
            <a:ext cx="555000" cy="2082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34" name="Google Shape;734;p60"/>
          <p:cNvSpPr/>
          <p:nvPr/>
        </p:nvSpPr>
        <p:spPr>
          <a:xfrm>
            <a:off x="7566925" y="1954550"/>
            <a:ext cx="381000" cy="208200"/>
          </a:xfrm>
          <a:prstGeom prst="rect">
            <a:avLst/>
          </a:prstGeom>
          <a:noFill/>
          <a:ln cap="flat" cmpd="sng" w="7620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6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740" name="Google Shape;740;p61"/>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741" name="Google Shape;741;p61"/>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Make a Checklist of Keywords</a:t>
            </a:r>
            <a:endParaRPr b="1" sz="4500">
              <a:solidFill>
                <a:schemeClr val="lt1"/>
              </a:solidFill>
              <a:latin typeface="Lato"/>
              <a:ea typeface="Lato"/>
              <a:cs typeface="Lato"/>
              <a:sym typeface="Lato"/>
            </a:endParaRPr>
          </a:p>
        </p:txBody>
      </p:sp>
      <p:pic>
        <p:nvPicPr>
          <p:cNvPr id="742" name="Google Shape;742;p61"/>
          <p:cNvPicPr preferRelativeResize="0"/>
          <p:nvPr/>
        </p:nvPicPr>
        <p:blipFill>
          <a:blip r:embed="rId4">
            <a:alphaModFix/>
          </a:blip>
          <a:stretch>
            <a:fillRect/>
          </a:stretch>
        </p:blipFill>
        <p:spPr>
          <a:xfrm>
            <a:off x="2564950" y="1190725"/>
            <a:ext cx="3458325" cy="3652325"/>
          </a:xfrm>
          <a:prstGeom prst="rect">
            <a:avLst/>
          </a:prstGeom>
          <a:noFill/>
          <a:ln>
            <a:noFill/>
          </a:ln>
        </p:spPr>
      </p:pic>
      <p:sp>
        <p:nvSpPr>
          <p:cNvPr id="743" name="Google Shape;743;p61"/>
          <p:cNvSpPr txBox="1"/>
          <p:nvPr/>
        </p:nvSpPr>
        <p:spPr>
          <a:xfrm>
            <a:off x="3303025" y="1972925"/>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dk1"/>
                </a:solidFill>
                <a:latin typeface="Lato"/>
                <a:ea typeface="Lato"/>
                <a:cs typeface="Lato"/>
                <a:sym typeface="Lato"/>
              </a:rPr>
              <a:t>Senior</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Unity</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Mobile</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Multiplayer</a:t>
            </a:r>
            <a:endParaRPr b="1" sz="2700">
              <a:solidFill>
                <a:schemeClr val="dk1"/>
              </a:solidFill>
              <a:latin typeface="Lato"/>
              <a:ea typeface="Lato"/>
              <a:cs typeface="Lato"/>
              <a:sym typeface="Lato"/>
            </a:endParaRPr>
          </a:p>
        </p:txBody>
      </p:sp>
      <p:sp>
        <p:nvSpPr>
          <p:cNvPr id="744" name="Google Shape;744;p61"/>
          <p:cNvSpPr/>
          <p:nvPr/>
        </p:nvSpPr>
        <p:spPr>
          <a:xfrm>
            <a:off x="2938400" y="3692575"/>
            <a:ext cx="3000000" cy="874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45" name="Google Shape;745;p61"/>
          <p:cNvSpPr/>
          <p:nvPr/>
        </p:nvSpPr>
        <p:spPr>
          <a:xfrm>
            <a:off x="2938400" y="1852800"/>
            <a:ext cx="3000000" cy="264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46" name="Google Shape;746;p61"/>
          <p:cNvSpPr/>
          <p:nvPr/>
        </p:nvSpPr>
        <p:spPr>
          <a:xfrm>
            <a:off x="2938400" y="1775200"/>
            <a:ext cx="440700" cy="40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747" name="Google Shape;747;p61"/>
          <p:cNvPicPr preferRelativeResize="0"/>
          <p:nvPr/>
        </p:nvPicPr>
        <p:blipFill>
          <a:blip r:embed="rId5">
            <a:alphaModFix/>
          </a:blip>
          <a:stretch>
            <a:fillRect/>
          </a:stretch>
        </p:blipFill>
        <p:spPr>
          <a:xfrm>
            <a:off x="8209767" y="4209267"/>
            <a:ext cx="934225" cy="934225"/>
          </a:xfrm>
          <a:prstGeom prst="rect">
            <a:avLst/>
          </a:prstGeom>
          <a:noFill/>
          <a:ln>
            <a:noFill/>
          </a:ln>
        </p:spPr>
      </p:pic>
      <p:sp>
        <p:nvSpPr>
          <p:cNvPr id="748" name="Google Shape;748;p61"/>
          <p:cNvSpPr/>
          <p:nvPr/>
        </p:nvSpPr>
        <p:spPr>
          <a:xfrm>
            <a:off x="2935425" y="2086850"/>
            <a:ext cx="440700" cy="1605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749" name="Google Shape;749;p61"/>
          <p:cNvPicPr preferRelativeResize="0"/>
          <p:nvPr/>
        </p:nvPicPr>
        <p:blipFill>
          <a:blip r:embed="rId6">
            <a:alphaModFix/>
          </a:blip>
          <a:stretch>
            <a:fillRect/>
          </a:stretch>
        </p:blipFill>
        <p:spPr>
          <a:xfrm>
            <a:off x="3026613" y="2150125"/>
            <a:ext cx="264279" cy="264301"/>
          </a:xfrm>
          <a:prstGeom prst="rect">
            <a:avLst/>
          </a:prstGeom>
          <a:noFill/>
          <a:ln>
            <a:noFill/>
          </a:ln>
        </p:spPr>
      </p:pic>
      <p:sp>
        <p:nvSpPr>
          <p:cNvPr id="750" name="Google Shape;750;p61"/>
          <p:cNvSpPr/>
          <p:nvPr/>
        </p:nvSpPr>
        <p:spPr>
          <a:xfrm>
            <a:off x="3038725" y="2546688"/>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51" name="Google Shape;751;p61"/>
          <p:cNvSpPr/>
          <p:nvPr/>
        </p:nvSpPr>
        <p:spPr>
          <a:xfrm>
            <a:off x="3038725" y="294325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52" name="Google Shape;752;p61"/>
          <p:cNvSpPr/>
          <p:nvPr/>
        </p:nvSpPr>
        <p:spPr>
          <a:xfrm>
            <a:off x="3038725" y="332725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53" name="Google Shape;753;p61"/>
          <p:cNvSpPr/>
          <p:nvPr/>
        </p:nvSpPr>
        <p:spPr>
          <a:xfrm>
            <a:off x="3026613" y="215015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pic>
        <p:nvPicPr>
          <p:cNvPr id="758" name="Google Shape;758;p62"/>
          <p:cNvPicPr preferRelativeResize="0"/>
          <p:nvPr/>
        </p:nvPicPr>
        <p:blipFill rotWithShape="1">
          <a:blip r:embed="rId3">
            <a:alphaModFix/>
          </a:blip>
          <a:srcRect b="348" l="0" r="9082" t="0"/>
          <a:stretch/>
        </p:blipFill>
        <p:spPr>
          <a:xfrm>
            <a:off x="3787600" y="966150"/>
            <a:ext cx="5291899" cy="4064924"/>
          </a:xfrm>
          <a:prstGeom prst="rect">
            <a:avLst/>
          </a:prstGeom>
          <a:noFill/>
          <a:ln>
            <a:noFill/>
          </a:ln>
        </p:spPr>
      </p:pic>
      <p:pic>
        <p:nvPicPr>
          <p:cNvPr id="759" name="Google Shape;759;p62"/>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760" name="Google Shape;760;p62"/>
          <p:cNvSpPr txBox="1"/>
          <p:nvPr/>
        </p:nvSpPr>
        <p:spPr>
          <a:xfrm>
            <a:off x="-115275" y="912250"/>
            <a:ext cx="51465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Speaker Bio</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Roles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Search</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Post Analysis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Resumes</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Portfolios</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761" name="Google Shape;761;p62"/>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Roadmap</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400">
              <a:solidFill>
                <a:schemeClr val="lt1"/>
              </a:solidFill>
              <a:latin typeface="Lato"/>
              <a:ea typeface="Lato"/>
              <a:cs typeface="Lato"/>
              <a:sym typeface="Lato"/>
            </a:endParaRPr>
          </a:p>
        </p:txBody>
      </p:sp>
      <p:pic>
        <p:nvPicPr>
          <p:cNvPr id="762" name="Google Shape;762;p62"/>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6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768" name="Google Shape;768;p63"/>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Curate your resume</a:t>
            </a:r>
            <a:endParaRPr b="1" sz="4500">
              <a:solidFill>
                <a:schemeClr val="lt1"/>
              </a:solidFill>
              <a:latin typeface="Lato"/>
              <a:ea typeface="Lato"/>
              <a:cs typeface="Lato"/>
              <a:sym typeface="Lato"/>
            </a:endParaRPr>
          </a:p>
        </p:txBody>
      </p:sp>
      <p:pic>
        <p:nvPicPr>
          <p:cNvPr id="769" name="Google Shape;769;p63"/>
          <p:cNvPicPr preferRelativeResize="0"/>
          <p:nvPr/>
        </p:nvPicPr>
        <p:blipFill rotWithShape="1">
          <a:blip r:embed="rId3">
            <a:alphaModFix/>
          </a:blip>
          <a:srcRect b="2969" l="9574" r="8872" t="16117"/>
          <a:stretch/>
        </p:blipFill>
        <p:spPr>
          <a:xfrm>
            <a:off x="4473476" y="1338500"/>
            <a:ext cx="3849049" cy="3256600"/>
          </a:xfrm>
          <a:prstGeom prst="rect">
            <a:avLst/>
          </a:prstGeom>
          <a:noFill/>
          <a:ln cap="flat" cmpd="sng" w="38100">
            <a:solidFill>
              <a:schemeClr val="dk2"/>
            </a:solidFill>
            <a:prstDash val="solid"/>
            <a:round/>
            <a:headEnd len="sm" w="sm" type="none"/>
            <a:tailEnd len="sm" w="sm" type="none"/>
          </a:ln>
        </p:spPr>
      </p:pic>
      <p:cxnSp>
        <p:nvCxnSpPr>
          <p:cNvPr id="770" name="Google Shape;770;p63"/>
          <p:cNvCxnSpPr/>
          <p:nvPr/>
        </p:nvCxnSpPr>
        <p:spPr>
          <a:xfrm>
            <a:off x="4739025" y="2197275"/>
            <a:ext cx="3405600" cy="143400"/>
          </a:xfrm>
          <a:prstGeom prst="straightConnector1">
            <a:avLst/>
          </a:prstGeom>
          <a:noFill/>
          <a:ln cap="flat" cmpd="sng" w="9525">
            <a:solidFill>
              <a:srgbClr val="FF0000"/>
            </a:solidFill>
            <a:prstDash val="solid"/>
            <a:round/>
            <a:headEnd len="med" w="med" type="none"/>
            <a:tailEnd len="med" w="med" type="none"/>
          </a:ln>
        </p:spPr>
      </p:cxnSp>
      <p:cxnSp>
        <p:nvCxnSpPr>
          <p:cNvPr id="771" name="Google Shape;771;p63"/>
          <p:cNvCxnSpPr/>
          <p:nvPr/>
        </p:nvCxnSpPr>
        <p:spPr>
          <a:xfrm flipH="1" rot="10800000">
            <a:off x="4673775" y="2210450"/>
            <a:ext cx="3457500" cy="169500"/>
          </a:xfrm>
          <a:prstGeom prst="straightConnector1">
            <a:avLst/>
          </a:prstGeom>
          <a:noFill/>
          <a:ln cap="flat" cmpd="sng" w="9525">
            <a:solidFill>
              <a:srgbClr val="FF0000"/>
            </a:solidFill>
            <a:prstDash val="solid"/>
            <a:round/>
            <a:headEnd len="med" w="med" type="none"/>
            <a:tailEnd len="med" w="med" type="none"/>
          </a:ln>
        </p:spPr>
      </p:cxnSp>
      <p:cxnSp>
        <p:nvCxnSpPr>
          <p:cNvPr id="772" name="Google Shape;772;p63"/>
          <p:cNvCxnSpPr/>
          <p:nvPr/>
        </p:nvCxnSpPr>
        <p:spPr>
          <a:xfrm>
            <a:off x="7466025" y="1505725"/>
            <a:ext cx="587400" cy="508800"/>
          </a:xfrm>
          <a:prstGeom prst="straightConnector1">
            <a:avLst/>
          </a:prstGeom>
          <a:noFill/>
          <a:ln cap="flat" cmpd="sng" w="9525">
            <a:solidFill>
              <a:srgbClr val="FF0000"/>
            </a:solidFill>
            <a:prstDash val="solid"/>
            <a:round/>
            <a:headEnd len="med" w="med" type="none"/>
            <a:tailEnd len="med" w="med" type="none"/>
          </a:ln>
        </p:spPr>
      </p:cxnSp>
      <p:cxnSp>
        <p:nvCxnSpPr>
          <p:cNvPr id="773" name="Google Shape;773;p63"/>
          <p:cNvCxnSpPr/>
          <p:nvPr/>
        </p:nvCxnSpPr>
        <p:spPr>
          <a:xfrm flipH="1">
            <a:off x="7440000" y="1492675"/>
            <a:ext cx="587100" cy="574200"/>
          </a:xfrm>
          <a:prstGeom prst="straightConnector1">
            <a:avLst/>
          </a:prstGeom>
          <a:noFill/>
          <a:ln cap="flat" cmpd="sng" w="9525">
            <a:solidFill>
              <a:srgbClr val="FF0000"/>
            </a:solidFill>
            <a:prstDash val="solid"/>
            <a:round/>
            <a:headEnd len="med" w="med" type="none"/>
            <a:tailEnd len="med" w="med" type="none"/>
          </a:ln>
        </p:spPr>
      </p:cxnSp>
      <p:cxnSp>
        <p:nvCxnSpPr>
          <p:cNvPr id="774" name="Google Shape;774;p63"/>
          <p:cNvCxnSpPr/>
          <p:nvPr/>
        </p:nvCxnSpPr>
        <p:spPr>
          <a:xfrm flipH="1">
            <a:off x="4647600" y="3347225"/>
            <a:ext cx="511500" cy="455100"/>
          </a:xfrm>
          <a:prstGeom prst="straightConnector1">
            <a:avLst/>
          </a:prstGeom>
          <a:noFill/>
          <a:ln cap="flat" cmpd="sng" w="9525">
            <a:solidFill>
              <a:srgbClr val="FF0000"/>
            </a:solidFill>
            <a:prstDash val="solid"/>
            <a:round/>
            <a:headEnd len="med" w="med" type="none"/>
            <a:tailEnd len="med" w="med" type="none"/>
          </a:ln>
        </p:spPr>
      </p:cxnSp>
      <p:cxnSp>
        <p:nvCxnSpPr>
          <p:cNvPr id="775" name="Google Shape;775;p63"/>
          <p:cNvCxnSpPr/>
          <p:nvPr/>
        </p:nvCxnSpPr>
        <p:spPr>
          <a:xfrm rot="10800000">
            <a:off x="4694700" y="3399675"/>
            <a:ext cx="417300" cy="417600"/>
          </a:xfrm>
          <a:prstGeom prst="straightConnector1">
            <a:avLst/>
          </a:prstGeom>
          <a:noFill/>
          <a:ln cap="flat" cmpd="sng" w="9525">
            <a:solidFill>
              <a:srgbClr val="FF0000"/>
            </a:solidFill>
            <a:prstDash val="solid"/>
            <a:round/>
            <a:headEnd len="med" w="med" type="none"/>
            <a:tailEnd len="med" w="med" type="none"/>
          </a:ln>
        </p:spPr>
      </p:cxnSp>
      <p:sp>
        <p:nvSpPr>
          <p:cNvPr id="776" name="Google Shape;776;p63"/>
          <p:cNvSpPr txBox="1"/>
          <p:nvPr/>
        </p:nvSpPr>
        <p:spPr>
          <a:xfrm>
            <a:off x="643250" y="1641125"/>
            <a:ext cx="3457500" cy="241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900">
                <a:solidFill>
                  <a:schemeClr val="lt1"/>
                </a:solidFill>
                <a:latin typeface="Lato"/>
                <a:ea typeface="Lato"/>
                <a:cs typeface="Lato"/>
                <a:sym typeface="Lato"/>
              </a:rPr>
              <a:t>Don’t Include:</a:t>
            </a:r>
            <a:endParaRPr b="1" sz="2900">
              <a:solidFill>
                <a:schemeClr val="lt1"/>
              </a:solidFill>
              <a:latin typeface="Lato"/>
              <a:ea typeface="Lato"/>
              <a:cs typeface="Lato"/>
              <a:sym typeface="Lato"/>
            </a:endParaRPr>
          </a:p>
          <a:p>
            <a:pPr indent="-412750" lvl="0" marL="457200" rtl="0" algn="l">
              <a:spcBef>
                <a:spcPts val="0"/>
              </a:spcBef>
              <a:spcAft>
                <a:spcPts val="0"/>
              </a:spcAft>
              <a:buClr>
                <a:schemeClr val="lt1"/>
              </a:buClr>
              <a:buSzPts val="2900"/>
              <a:buFont typeface="Lato"/>
              <a:buChar char="●"/>
            </a:pPr>
            <a:r>
              <a:rPr lang="en" sz="2900">
                <a:solidFill>
                  <a:schemeClr val="lt1"/>
                </a:solidFill>
                <a:latin typeface="Lato"/>
                <a:ea typeface="Lato"/>
                <a:cs typeface="Lato"/>
                <a:sym typeface="Lato"/>
              </a:rPr>
              <a:t>Face</a:t>
            </a:r>
            <a:endParaRPr sz="2900">
              <a:solidFill>
                <a:schemeClr val="lt1"/>
              </a:solidFill>
              <a:latin typeface="Lato"/>
              <a:ea typeface="Lato"/>
              <a:cs typeface="Lato"/>
              <a:sym typeface="Lato"/>
            </a:endParaRPr>
          </a:p>
          <a:p>
            <a:pPr indent="-412750" lvl="0" marL="457200" rtl="0" algn="l">
              <a:spcBef>
                <a:spcPts val="0"/>
              </a:spcBef>
              <a:spcAft>
                <a:spcPts val="0"/>
              </a:spcAft>
              <a:buClr>
                <a:schemeClr val="lt1"/>
              </a:buClr>
              <a:buSzPts val="2900"/>
              <a:buFont typeface="Lato"/>
              <a:buChar char="●"/>
            </a:pPr>
            <a:r>
              <a:rPr lang="en" sz="2900">
                <a:solidFill>
                  <a:schemeClr val="lt1"/>
                </a:solidFill>
                <a:latin typeface="Lato"/>
                <a:ea typeface="Lato"/>
                <a:cs typeface="Lato"/>
                <a:sym typeface="Lato"/>
              </a:rPr>
              <a:t>Age</a:t>
            </a:r>
            <a:endParaRPr sz="2900">
              <a:solidFill>
                <a:schemeClr val="lt1"/>
              </a:solidFill>
              <a:latin typeface="Lato"/>
              <a:ea typeface="Lato"/>
              <a:cs typeface="Lato"/>
              <a:sym typeface="Lato"/>
            </a:endParaRPr>
          </a:p>
          <a:p>
            <a:pPr indent="-412750" lvl="0" marL="457200" rtl="0" algn="l">
              <a:spcBef>
                <a:spcPts val="0"/>
              </a:spcBef>
              <a:spcAft>
                <a:spcPts val="0"/>
              </a:spcAft>
              <a:buClr>
                <a:schemeClr val="lt1"/>
              </a:buClr>
              <a:buSzPts val="2900"/>
              <a:buFont typeface="Lato"/>
              <a:buChar char="●"/>
            </a:pPr>
            <a:r>
              <a:rPr lang="en" sz="2900">
                <a:solidFill>
                  <a:schemeClr val="lt1"/>
                </a:solidFill>
                <a:latin typeface="Lato"/>
                <a:ea typeface="Lato"/>
                <a:cs typeface="Lato"/>
                <a:sym typeface="Lato"/>
              </a:rPr>
              <a:t>Address</a:t>
            </a:r>
            <a:endParaRPr sz="2900">
              <a:solidFill>
                <a:schemeClr val="lt1"/>
              </a:solidFill>
              <a:latin typeface="Lato"/>
              <a:ea typeface="Lato"/>
              <a:cs typeface="Lato"/>
              <a:sym typeface="Lato"/>
            </a:endParaRPr>
          </a:p>
          <a:p>
            <a:pPr indent="-412750" lvl="0" marL="457200" rtl="0" algn="l">
              <a:spcBef>
                <a:spcPts val="0"/>
              </a:spcBef>
              <a:spcAft>
                <a:spcPts val="0"/>
              </a:spcAft>
              <a:buClr>
                <a:schemeClr val="lt1"/>
              </a:buClr>
              <a:buSzPts val="2900"/>
              <a:buFont typeface="Lato"/>
              <a:buChar char="●"/>
            </a:pPr>
            <a:r>
              <a:rPr lang="en" sz="2900">
                <a:solidFill>
                  <a:schemeClr val="lt1"/>
                </a:solidFill>
                <a:latin typeface="Lato"/>
                <a:ea typeface="Lato"/>
                <a:cs typeface="Lato"/>
                <a:sym typeface="Lato"/>
              </a:rPr>
              <a:t>Graduation date</a:t>
            </a:r>
            <a:endParaRPr sz="2900">
              <a:solidFill>
                <a:schemeClr val="lt1"/>
              </a:solidFill>
              <a:latin typeface="Lato"/>
              <a:ea typeface="Lato"/>
              <a:cs typeface="Lato"/>
              <a:sym typeface="Lato"/>
            </a:endParaRPr>
          </a:p>
        </p:txBody>
      </p:sp>
      <p:pic>
        <p:nvPicPr>
          <p:cNvPr id="777" name="Google Shape;777;p63"/>
          <p:cNvPicPr preferRelativeResize="0"/>
          <p:nvPr/>
        </p:nvPicPr>
        <p:blipFill rotWithShape="1">
          <a:blip r:embed="rId4">
            <a:alphaModFix/>
          </a:blip>
          <a:srcRect b="0" l="9" r="19" t="0"/>
          <a:stretch/>
        </p:blipFill>
        <p:spPr>
          <a:xfrm>
            <a:off x="0" y="396"/>
            <a:ext cx="9143998" cy="514270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64"/>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783" name="Google Shape;783;p64"/>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784" name="Google Shape;784;p64"/>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Resume directionality</a:t>
            </a:r>
            <a:endParaRPr b="1" sz="4500">
              <a:solidFill>
                <a:schemeClr val="lt1"/>
              </a:solidFill>
              <a:latin typeface="Lato"/>
              <a:ea typeface="Lato"/>
              <a:cs typeface="Lato"/>
              <a:sym typeface="Lato"/>
            </a:endParaRPr>
          </a:p>
        </p:txBody>
      </p:sp>
      <p:pic>
        <p:nvPicPr>
          <p:cNvPr id="785" name="Google Shape;785;p64"/>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786" name="Google Shape;786;p64"/>
          <p:cNvPicPr preferRelativeResize="0"/>
          <p:nvPr/>
        </p:nvPicPr>
        <p:blipFill>
          <a:blip r:embed="rId5">
            <a:alphaModFix/>
          </a:blip>
          <a:stretch>
            <a:fillRect/>
          </a:stretch>
        </p:blipFill>
        <p:spPr>
          <a:xfrm>
            <a:off x="3485763" y="1190725"/>
            <a:ext cx="2301150" cy="2979175"/>
          </a:xfrm>
          <a:prstGeom prst="rect">
            <a:avLst/>
          </a:prstGeom>
          <a:noFill/>
          <a:ln cap="flat" cmpd="sng" w="38100">
            <a:solidFill>
              <a:schemeClr val="dk2"/>
            </a:solidFill>
            <a:prstDash val="solid"/>
            <a:round/>
            <a:headEnd len="sm" w="sm" type="none"/>
            <a:tailEnd len="sm" w="sm" type="none"/>
          </a:ln>
        </p:spPr>
      </p:pic>
      <p:cxnSp>
        <p:nvCxnSpPr>
          <p:cNvPr id="787" name="Google Shape;787;p64"/>
          <p:cNvCxnSpPr/>
          <p:nvPr/>
        </p:nvCxnSpPr>
        <p:spPr>
          <a:xfrm rot="10800000">
            <a:off x="3777113" y="2149100"/>
            <a:ext cx="420300" cy="174900"/>
          </a:xfrm>
          <a:prstGeom prst="straightConnector1">
            <a:avLst/>
          </a:prstGeom>
          <a:noFill/>
          <a:ln cap="flat" cmpd="sng" w="38100">
            <a:solidFill>
              <a:srgbClr val="00CA00"/>
            </a:solidFill>
            <a:prstDash val="solid"/>
            <a:round/>
            <a:headEnd len="med" w="med" type="none"/>
            <a:tailEnd len="med" w="med" type="triangle"/>
          </a:ln>
        </p:spPr>
      </p:cxnSp>
      <p:cxnSp>
        <p:nvCxnSpPr>
          <p:cNvPr id="788" name="Google Shape;788;p64"/>
          <p:cNvCxnSpPr/>
          <p:nvPr/>
        </p:nvCxnSpPr>
        <p:spPr>
          <a:xfrm flipH="1" rot="10800000">
            <a:off x="4717838" y="2082650"/>
            <a:ext cx="321000" cy="261000"/>
          </a:xfrm>
          <a:prstGeom prst="straightConnector1">
            <a:avLst/>
          </a:prstGeom>
          <a:noFill/>
          <a:ln cap="flat" cmpd="sng" w="38100">
            <a:solidFill>
              <a:srgbClr val="FF0000"/>
            </a:solidFill>
            <a:prstDash val="solid"/>
            <a:round/>
            <a:headEnd len="med" w="med" type="none"/>
            <a:tailEnd len="med" w="med" type="triangle"/>
          </a:ln>
        </p:spPr>
      </p:cxnSp>
      <p:cxnSp>
        <p:nvCxnSpPr>
          <p:cNvPr id="789" name="Google Shape;789;p64"/>
          <p:cNvCxnSpPr/>
          <p:nvPr/>
        </p:nvCxnSpPr>
        <p:spPr>
          <a:xfrm flipH="1" rot="10800000">
            <a:off x="4396838" y="1722225"/>
            <a:ext cx="378900" cy="258300"/>
          </a:xfrm>
          <a:prstGeom prst="straightConnector1">
            <a:avLst/>
          </a:prstGeom>
          <a:noFill/>
          <a:ln cap="flat" cmpd="sng" w="38100">
            <a:solidFill>
              <a:srgbClr val="FF0000"/>
            </a:solidFill>
            <a:prstDash val="solid"/>
            <a:round/>
            <a:headEnd len="med" w="med" type="none"/>
            <a:tailEnd len="med" w="med" type="triangle"/>
          </a:ln>
        </p:spPr>
      </p:cxnSp>
      <p:cxnSp>
        <p:nvCxnSpPr>
          <p:cNvPr id="790" name="Google Shape;790;p64"/>
          <p:cNvCxnSpPr/>
          <p:nvPr/>
        </p:nvCxnSpPr>
        <p:spPr>
          <a:xfrm rot="10800000">
            <a:off x="3381438" y="2497825"/>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791" name="Google Shape;791;p64"/>
          <p:cNvCxnSpPr/>
          <p:nvPr/>
        </p:nvCxnSpPr>
        <p:spPr>
          <a:xfrm rot="10800000">
            <a:off x="3357088" y="2920275"/>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792" name="Google Shape;792;p64"/>
          <p:cNvCxnSpPr/>
          <p:nvPr/>
        </p:nvCxnSpPr>
        <p:spPr>
          <a:xfrm flipH="1" rot="10800000">
            <a:off x="4636338" y="3353050"/>
            <a:ext cx="330900" cy="292500"/>
          </a:xfrm>
          <a:prstGeom prst="straightConnector1">
            <a:avLst/>
          </a:prstGeom>
          <a:noFill/>
          <a:ln cap="flat" cmpd="sng" w="38100">
            <a:solidFill>
              <a:srgbClr val="FF0000"/>
            </a:solidFill>
            <a:prstDash val="solid"/>
            <a:round/>
            <a:headEnd len="med" w="med" type="none"/>
            <a:tailEnd len="med" w="med" type="triangle"/>
          </a:ln>
        </p:spPr>
      </p:cxnSp>
      <p:cxnSp>
        <p:nvCxnSpPr>
          <p:cNvPr id="793" name="Google Shape;793;p64"/>
          <p:cNvCxnSpPr/>
          <p:nvPr/>
        </p:nvCxnSpPr>
        <p:spPr>
          <a:xfrm rot="10800000">
            <a:off x="4137588" y="3764475"/>
            <a:ext cx="333300" cy="254400"/>
          </a:xfrm>
          <a:prstGeom prst="straightConnector1">
            <a:avLst/>
          </a:prstGeom>
          <a:noFill/>
          <a:ln cap="flat" cmpd="sng" w="38100">
            <a:solidFill>
              <a:srgbClr val="00CA00"/>
            </a:solidFill>
            <a:prstDash val="solid"/>
            <a:round/>
            <a:headEnd len="med" w="med" type="none"/>
            <a:tailEnd len="med" w="med" type="triangl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sp>
        <p:nvSpPr>
          <p:cNvPr id="798" name="Google Shape;798;p6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799" name="Google Shape;799;p65"/>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800" name="Google Shape;800;p65"/>
          <p:cNvPicPr preferRelativeResize="0"/>
          <p:nvPr/>
        </p:nvPicPr>
        <p:blipFill>
          <a:blip r:embed="rId4">
            <a:alphaModFix/>
          </a:blip>
          <a:stretch>
            <a:fillRect/>
          </a:stretch>
        </p:blipFill>
        <p:spPr>
          <a:xfrm>
            <a:off x="959652" y="515519"/>
            <a:ext cx="7224700" cy="4373456"/>
          </a:xfrm>
          <a:prstGeom prst="rect">
            <a:avLst/>
          </a:prstGeom>
          <a:noFill/>
          <a:ln>
            <a:noFill/>
          </a:ln>
        </p:spPr>
      </p:pic>
      <p:sp>
        <p:nvSpPr>
          <p:cNvPr id="801" name="Google Shape;801;p65"/>
          <p:cNvSpPr/>
          <p:nvPr/>
        </p:nvSpPr>
        <p:spPr>
          <a:xfrm rot="10800000">
            <a:off x="2620925" y="1200375"/>
            <a:ext cx="4099800" cy="22767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802" name="Google Shape;802;p65"/>
          <p:cNvPicPr preferRelativeResize="0"/>
          <p:nvPr/>
        </p:nvPicPr>
        <p:blipFill>
          <a:blip r:embed="rId5">
            <a:alphaModFix/>
          </a:blip>
          <a:stretch>
            <a:fillRect/>
          </a:stretch>
        </p:blipFill>
        <p:spPr>
          <a:xfrm>
            <a:off x="3497625" y="734800"/>
            <a:ext cx="2301150" cy="2979175"/>
          </a:xfrm>
          <a:prstGeom prst="rect">
            <a:avLst/>
          </a:prstGeom>
          <a:noFill/>
          <a:ln cap="flat" cmpd="sng" w="38100">
            <a:solidFill>
              <a:schemeClr val="dk2"/>
            </a:solidFill>
            <a:prstDash val="solid"/>
            <a:round/>
            <a:headEnd len="sm" w="sm" type="none"/>
            <a:tailEnd len="sm" w="sm" type="none"/>
          </a:ln>
        </p:spPr>
      </p:pic>
      <p:cxnSp>
        <p:nvCxnSpPr>
          <p:cNvPr id="803" name="Google Shape;803;p65"/>
          <p:cNvCxnSpPr/>
          <p:nvPr/>
        </p:nvCxnSpPr>
        <p:spPr>
          <a:xfrm rot="10800000">
            <a:off x="3788975" y="1693175"/>
            <a:ext cx="420300" cy="174900"/>
          </a:xfrm>
          <a:prstGeom prst="straightConnector1">
            <a:avLst/>
          </a:prstGeom>
          <a:noFill/>
          <a:ln cap="flat" cmpd="sng" w="38100">
            <a:solidFill>
              <a:srgbClr val="00CA00"/>
            </a:solidFill>
            <a:prstDash val="solid"/>
            <a:round/>
            <a:headEnd len="med" w="med" type="none"/>
            <a:tailEnd len="med" w="med" type="triangle"/>
          </a:ln>
        </p:spPr>
      </p:cxnSp>
      <p:cxnSp>
        <p:nvCxnSpPr>
          <p:cNvPr id="804" name="Google Shape;804;p65"/>
          <p:cNvCxnSpPr/>
          <p:nvPr/>
        </p:nvCxnSpPr>
        <p:spPr>
          <a:xfrm flipH="1" rot="10800000">
            <a:off x="4729700" y="1626725"/>
            <a:ext cx="321000" cy="261000"/>
          </a:xfrm>
          <a:prstGeom prst="straightConnector1">
            <a:avLst/>
          </a:prstGeom>
          <a:noFill/>
          <a:ln cap="flat" cmpd="sng" w="38100">
            <a:solidFill>
              <a:srgbClr val="FF0000"/>
            </a:solidFill>
            <a:prstDash val="solid"/>
            <a:round/>
            <a:headEnd len="med" w="med" type="none"/>
            <a:tailEnd len="med" w="med" type="triangle"/>
          </a:ln>
        </p:spPr>
      </p:cxnSp>
      <p:cxnSp>
        <p:nvCxnSpPr>
          <p:cNvPr id="805" name="Google Shape;805;p65"/>
          <p:cNvCxnSpPr/>
          <p:nvPr/>
        </p:nvCxnSpPr>
        <p:spPr>
          <a:xfrm flipH="1" rot="10800000">
            <a:off x="4408700" y="1266300"/>
            <a:ext cx="378900" cy="258300"/>
          </a:xfrm>
          <a:prstGeom prst="straightConnector1">
            <a:avLst/>
          </a:prstGeom>
          <a:noFill/>
          <a:ln cap="flat" cmpd="sng" w="38100">
            <a:solidFill>
              <a:srgbClr val="FF0000"/>
            </a:solidFill>
            <a:prstDash val="solid"/>
            <a:round/>
            <a:headEnd len="med" w="med" type="none"/>
            <a:tailEnd len="med" w="med" type="triangle"/>
          </a:ln>
        </p:spPr>
      </p:cxnSp>
      <p:cxnSp>
        <p:nvCxnSpPr>
          <p:cNvPr id="806" name="Google Shape;806;p65"/>
          <p:cNvCxnSpPr/>
          <p:nvPr/>
        </p:nvCxnSpPr>
        <p:spPr>
          <a:xfrm rot="10800000">
            <a:off x="3393300" y="2041900"/>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807" name="Google Shape;807;p65"/>
          <p:cNvCxnSpPr/>
          <p:nvPr/>
        </p:nvCxnSpPr>
        <p:spPr>
          <a:xfrm rot="10800000">
            <a:off x="3368950" y="2464350"/>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808" name="Google Shape;808;p65"/>
          <p:cNvCxnSpPr/>
          <p:nvPr/>
        </p:nvCxnSpPr>
        <p:spPr>
          <a:xfrm flipH="1" rot="10800000">
            <a:off x="4648200" y="2897125"/>
            <a:ext cx="330900" cy="292500"/>
          </a:xfrm>
          <a:prstGeom prst="straightConnector1">
            <a:avLst/>
          </a:prstGeom>
          <a:noFill/>
          <a:ln cap="flat" cmpd="sng" w="38100">
            <a:solidFill>
              <a:srgbClr val="FF0000"/>
            </a:solidFill>
            <a:prstDash val="solid"/>
            <a:round/>
            <a:headEnd len="med" w="med" type="none"/>
            <a:tailEnd len="med" w="med" type="triangle"/>
          </a:ln>
        </p:spPr>
      </p:cxnSp>
      <p:cxnSp>
        <p:nvCxnSpPr>
          <p:cNvPr id="809" name="Google Shape;809;p65"/>
          <p:cNvCxnSpPr/>
          <p:nvPr/>
        </p:nvCxnSpPr>
        <p:spPr>
          <a:xfrm rot="10800000">
            <a:off x="4149450" y="3308550"/>
            <a:ext cx="333300" cy="254400"/>
          </a:xfrm>
          <a:prstGeom prst="straightConnector1">
            <a:avLst/>
          </a:prstGeom>
          <a:noFill/>
          <a:ln cap="flat" cmpd="sng" w="38100">
            <a:solidFill>
              <a:srgbClr val="00CA00"/>
            </a:solidFill>
            <a:prstDash val="solid"/>
            <a:round/>
            <a:headEnd len="med" w="med" type="none"/>
            <a:tailEnd len="med" w="med" type="triangle"/>
          </a:ln>
        </p:spPr>
      </p:cxnSp>
      <p:pic>
        <p:nvPicPr>
          <p:cNvPr id="810" name="Google Shape;810;p65"/>
          <p:cNvPicPr preferRelativeResize="0"/>
          <p:nvPr/>
        </p:nvPicPr>
        <p:blipFill>
          <a:blip r:embed="rId6">
            <a:alphaModFix/>
          </a:blip>
          <a:stretch>
            <a:fillRect/>
          </a:stretch>
        </p:blipFill>
        <p:spPr>
          <a:xfrm>
            <a:off x="8209767" y="4209267"/>
            <a:ext cx="934225" cy="934225"/>
          </a:xfrm>
          <a:prstGeom prst="rect">
            <a:avLst/>
          </a:prstGeom>
          <a:noFill/>
          <a:ln>
            <a:noFill/>
          </a:ln>
        </p:spPr>
      </p:pic>
      <p:sp>
        <p:nvSpPr>
          <p:cNvPr id="811" name="Google Shape;811;p65"/>
          <p:cNvSpPr txBox="1"/>
          <p:nvPr/>
        </p:nvSpPr>
        <p:spPr>
          <a:xfrm>
            <a:off x="3383104" y="4659951"/>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812" name="Google Shape;812;p65"/>
          <p:cNvSpPr txBox="1"/>
          <p:nvPr/>
        </p:nvSpPr>
        <p:spPr>
          <a:xfrm>
            <a:off x="6181287" y="414738"/>
            <a:ext cx="28281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813" name="Google Shape;813;p65"/>
          <p:cNvSpPr txBox="1"/>
          <p:nvPr/>
        </p:nvSpPr>
        <p:spPr>
          <a:xfrm>
            <a:off x="265713" y="515537"/>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6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819" name="Google Shape;819;p66"/>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820" name="Google Shape;820;p66"/>
          <p:cNvPicPr preferRelativeResize="0"/>
          <p:nvPr/>
        </p:nvPicPr>
        <p:blipFill>
          <a:blip r:embed="rId4">
            <a:alphaModFix/>
          </a:blip>
          <a:stretch>
            <a:fillRect/>
          </a:stretch>
        </p:blipFill>
        <p:spPr>
          <a:xfrm>
            <a:off x="959652" y="515519"/>
            <a:ext cx="7224700" cy="4373456"/>
          </a:xfrm>
          <a:prstGeom prst="rect">
            <a:avLst/>
          </a:prstGeom>
          <a:noFill/>
          <a:ln>
            <a:noFill/>
          </a:ln>
        </p:spPr>
      </p:pic>
      <p:sp>
        <p:nvSpPr>
          <p:cNvPr id="821" name="Google Shape;821;p66"/>
          <p:cNvSpPr/>
          <p:nvPr/>
        </p:nvSpPr>
        <p:spPr>
          <a:xfrm rot="10800000">
            <a:off x="2620925" y="1200375"/>
            <a:ext cx="4099800" cy="22767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822" name="Google Shape;822;p66"/>
          <p:cNvPicPr preferRelativeResize="0"/>
          <p:nvPr/>
        </p:nvPicPr>
        <p:blipFill>
          <a:blip r:embed="rId5">
            <a:alphaModFix/>
          </a:blip>
          <a:stretch>
            <a:fillRect/>
          </a:stretch>
        </p:blipFill>
        <p:spPr>
          <a:xfrm>
            <a:off x="3497625" y="734800"/>
            <a:ext cx="2301150" cy="2979175"/>
          </a:xfrm>
          <a:prstGeom prst="rect">
            <a:avLst/>
          </a:prstGeom>
          <a:noFill/>
          <a:ln cap="flat" cmpd="sng" w="38100">
            <a:solidFill>
              <a:schemeClr val="dk2"/>
            </a:solidFill>
            <a:prstDash val="solid"/>
            <a:round/>
            <a:headEnd len="sm" w="sm" type="none"/>
            <a:tailEnd len="sm" w="sm" type="none"/>
          </a:ln>
        </p:spPr>
      </p:pic>
      <p:cxnSp>
        <p:nvCxnSpPr>
          <p:cNvPr id="823" name="Google Shape;823;p66"/>
          <p:cNvCxnSpPr/>
          <p:nvPr/>
        </p:nvCxnSpPr>
        <p:spPr>
          <a:xfrm rot="10800000">
            <a:off x="3788975" y="1693175"/>
            <a:ext cx="420300" cy="174900"/>
          </a:xfrm>
          <a:prstGeom prst="straightConnector1">
            <a:avLst/>
          </a:prstGeom>
          <a:noFill/>
          <a:ln cap="flat" cmpd="sng" w="38100">
            <a:solidFill>
              <a:srgbClr val="00CA00"/>
            </a:solidFill>
            <a:prstDash val="solid"/>
            <a:round/>
            <a:headEnd len="med" w="med" type="none"/>
            <a:tailEnd len="med" w="med" type="triangle"/>
          </a:ln>
        </p:spPr>
      </p:cxnSp>
      <p:cxnSp>
        <p:nvCxnSpPr>
          <p:cNvPr id="824" name="Google Shape;824;p66"/>
          <p:cNvCxnSpPr/>
          <p:nvPr/>
        </p:nvCxnSpPr>
        <p:spPr>
          <a:xfrm flipH="1" rot="10800000">
            <a:off x="4729700" y="1626725"/>
            <a:ext cx="321000" cy="261000"/>
          </a:xfrm>
          <a:prstGeom prst="straightConnector1">
            <a:avLst/>
          </a:prstGeom>
          <a:noFill/>
          <a:ln cap="flat" cmpd="sng" w="38100">
            <a:solidFill>
              <a:srgbClr val="FF0000"/>
            </a:solidFill>
            <a:prstDash val="solid"/>
            <a:round/>
            <a:headEnd len="med" w="med" type="none"/>
            <a:tailEnd len="med" w="med" type="triangle"/>
          </a:ln>
        </p:spPr>
      </p:cxnSp>
      <p:cxnSp>
        <p:nvCxnSpPr>
          <p:cNvPr id="825" name="Google Shape;825;p66"/>
          <p:cNvCxnSpPr/>
          <p:nvPr/>
        </p:nvCxnSpPr>
        <p:spPr>
          <a:xfrm flipH="1" rot="10800000">
            <a:off x="4408700" y="1266300"/>
            <a:ext cx="378900" cy="258300"/>
          </a:xfrm>
          <a:prstGeom prst="straightConnector1">
            <a:avLst/>
          </a:prstGeom>
          <a:noFill/>
          <a:ln cap="flat" cmpd="sng" w="38100">
            <a:solidFill>
              <a:srgbClr val="FF0000"/>
            </a:solidFill>
            <a:prstDash val="solid"/>
            <a:round/>
            <a:headEnd len="med" w="med" type="none"/>
            <a:tailEnd len="med" w="med" type="triangle"/>
          </a:ln>
        </p:spPr>
      </p:cxnSp>
      <p:cxnSp>
        <p:nvCxnSpPr>
          <p:cNvPr id="826" name="Google Shape;826;p66"/>
          <p:cNvCxnSpPr/>
          <p:nvPr/>
        </p:nvCxnSpPr>
        <p:spPr>
          <a:xfrm rot="10800000">
            <a:off x="3393300" y="2041900"/>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827" name="Google Shape;827;p66"/>
          <p:cNvCxnSpPr/>
          <p:nvPr/>
        </p:nvCxnSpPr>
        <p:spPr>
          <a:xfrm rot="10800000">
            <a:off x="3368950" y="2464350"/>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828" name="Google Shape;828;p66"/>
          <p:cNvCxnSpPr/>
          <p:nvPr/>
        </p:nvCxnSpPr>
        <p:spPr>
          <a:xfrm flipH="1" rot="10800000">
            <a:off x="4648200" y="2897125"/>
            <a:ext cx="330900" cy="292500"/>
          </a:xfrm>
          <a:prstGeom prst="straightConnector1">
            <a:avLst/>
          </a:prstGeom>
          <a:noFill/>
          <a:ln cap="flat" cmpd="sng" w="38100">
            <a:solidFill>
              <a:srgbClr val="FF0000"/>
            </a:solidFill>
            <a:prstDash val="solid"/>
            <a:round/>
            <a:headEnd len="med" w="med" type="none"/>
            <a:tailEnd len="med" w="med" type="triangle"/>
          </a:ln>
        </p:spPr>
      </p:cxnSp>
      <p:cxnSp>
        <p:nvCxnSpPr>
          <p:cNvPr id="829" name="Google Shape;829;p66"/>
          <p:cNvCxnSpPr/>
          <p:nvPr/>
        </p:nvCxnSpPr>
        <p:spPr>
          <a:xfrm rot="10800000">
            <a:off x="4149450" y="3308550"/>
            <a:ext cx="333300" cy="254400"/>
          </a:xfrm>
          <a:prstGeom prst="straightConnector1">
            <a:avLst/>
          </a:prstGeom>
          <a:noFill/>
          <a:ln cap="flat" cmpd="sng" w="38100">
            <a:solidFill>
              <a:srgbClr val="00CA00"/>
            </a:solidFill>
            <a:prstDash val="solid"/>
            <a:round/>
            <a:headEnd len="med" w="med" type="none"/>
            <a:tailEnd len="med" w="med" type="triangle"/>
          </a:ln>
        </p:spPr>
      </p:cxnSp>
      <p:pic>
        <p:nvPicPr>
          <p:cNvPr id="830" name="Google Shape;830;p66"/>
          <p:cNvPicPr preferRelativeResize="0"/>
          <p:nvPr/>
        </p:nvPicPr>
        <p:blipFill>
          <a:blip r:embed="rId6">
            <a:alphaModFix/>
          </a:blip>
          <a:stretch>
            <a:fillRect/>
          </a:stretch>
        </p:blipFill>
        <p:spPr>
          <a:xfrm>
            <a:off x="8209767" y="4209267"/>
            <a:ext cx="934225" cy="934225"/>
          </a:xfrm>
          <a:prstGeom prst="rect">
            <a:avLst/>
          </a:prstGeom>
          <a:noFill/>
          <a:ln>
            <a:noFill/>
          </a:ln>
        </p:spPr>
      </p:pic>
      <p:sp>
        <p:nvSpPr>
          <p:cNvPr id="831" name="Google Shape;831;p66"/>
          <p:cNvSpPr txBox="1"/>
          <p:nvPr/>
        </p:nvSpPr>
        <p:spPr>
          <a:xfrm>
            <a:off x="3383104" y="4659951"/>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832" name="Google Shape;832;p66"/>
          <p:cNvSpPr txBox="1"/>
          <p:nvPr/>
        </p:nvSpPr>
        <p:spPr>
          <a:xfrm>
            <a:off x="6181287" y="414738"/>
            <a:ext cx="28281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833" name="Google Shape;833;p66"/>
          <p:cNvSpPr txBox="1"/>
          <p:nvPr/>
        </p:nvSpPr>
        <p:spPr>
          <a:xfrm>
            <a:off x="265713" y="515537"/>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pic>
        <p:nvPicPr>
          <p:cNvPr id="834" name="Google Shape;834;p66" title="target.png"/>
          <p:cNvPicPr preferRelativeResize="0"/>
          <p:nvPr/>
        </p:nvPicPr>
        <p:blipFill>
          <a:blip r:embed="rId7">
            <a:alphaModFix/>
          </a:blip>
          <a:stretch>
            <a:fillRect/>
          </a:stretch>
        </p:blipFill>
        <p:spPr>
          <a:xfrm>
            <a:off x="1832300" y="1693183"/>
            <a:ext cx="1665326" cy="166357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sp>
        <p:nvSpPr>
          <p:cNvPr id="839" name="Google Shape;839;p6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840" name="Google Shape;840;p67"/>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841" name="Google Shape;841;p67"/>
          <p:cNvPicPr preferRelativeResize="0"/>
          <p:nvPr/>
        </p:nvPicPr>
        <p:blipFill>
          <a:blip r:embed="rId4">
            <a:alphaModFix/>
          </a:blip>
          <a:stretch>
            <a:fillRect/>
          </a:stretch>
        </p:blipFill>
        <p:spPr>
          <a:xfrm>
            <a:off x="959652" y="515519"/>
            <a:ext cx="7224700" cy="4373456"/>
          </a:xfrm>
          <a:prstGeom prst="rect">
            <a:avLst/>
          </a:prstGeom>
          <a:noFill/>
          <a:ln>
            <a:noFill/>
          </a:ln>
        </p:spPr>
      </p:pic>
      <p:sp>
        <p:nvSpPr>
          <p:cNvPr id="842" name="Google Shape;842;p67"/>
          <p:cNvSpPr/>
          <p:nvPr/>
        </p:nvSpPr>
        <p:spPr>
          <a:xfrm rot="10800000">
            <a:off x="2620925" y="1200375"/>
            <a:ext cx="4099800" cy="22767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843" name="Google Shape;843;p67"/>
          <p:cNvPicPr preferRelativeResize="0"/>
          <p:nvPr/>
        </p:nvPicPr>
        <p:blipFill>
          <a:blip r:embed="rId5">
            <a:alphaModFix/>
          </a:blip>
          <a:stretch>
            <a:fillRect/>
          </a:stretch>
        </p:blipFill>
        <p:spPr>
          <a:xfrm>
            <a:off x="3497625" y="734800"/>
            <a:ext cx="2301150" cy="2979175"/>
          </a:xfrm>
          <a:prstGeom prst="rect">
            <a:avLst/>
          </a:prstGeom>
          <a:noFill/>
          <a:ln cap="flat" cmpd="sng" w="38100">
            <a:solidFill>
              <a:schemeClr val="dk2"/>
            </a:solidFill>
            <a:prstDash val="solid"/>
            <a:round/>
            <a:headEnd len="sm" w="sm" type="none"/>
            <a:tailEnd len="sm" w="sm" type="none"/>
          </a:ln>
        </p:spPr>
      </p:pic>
      <p:cxnSp>
        <p:nvCxnSpPr>
          <p:cNvPr id="844" name="Google Shape;844;p67"/>
          <p:cNvCxnSpPr/>
          <p:nvPr/>
        </p:nvCxnSpPr>
        <p:spPr>
          <a:xfrm rot="10800000">
            <a:off x="3788975" y="1693175"/>
            <a:ext cx="420300" cy="174900"/>
          </a:xfrm>
          <a:prstGeom prst="straightConnector1">
            <a:avLst/>
          </a:prstGeom>
          <a:noFill/>
          <a:ln cap="flat" cmpd="sng" w="38100">
            <a:solidFill>
              <a:srgbClr val="00CA00"/>
            </a:solidFill>
            <a:prstDash val="solid"/>
            <a:round/>
            <a:headEnd len="med" w="med" type="none"/>
            <a:tailEnd len="med" w="med" type="triangle"/>
          </a:ln>
        </p:spPr>
      </p:cxnSp>
      <p:cxnSp>
        <p:nvCxnSpPr>
          <p:cNvPr id="845" name="Google Shape;845;p67"/>
          <p:cNvCxnSpPr/>
          <p:nvPr/>
        </p:nvCxnSpPr>
        <p:spPr>
          <a:xfrm flipH="1" rot="10800000">
            <a:off x="4729700" y="1626725"/>
            <a:ext cx="321000" cy="261000"/>
          </a:xfrm>
          <a:prstGeom prst="straightConnector1">
            <a:avLst/>
          </a:prstGeom>
          <a:noFill/>
          <a:ln cap="flat" cmpd="sng" w="38100">
            <a:solidFill>
              <a:srgbClr val="FF0000"/>
            </a:solidFill>
            <a:prstDash val="solid"/>
            <a:round/>
            <a:headEnd len="med" w="med" type="none"/>
            <a:tailEnd len="med" w="med" type="triangle"/>
          </a:ln>
        </p:spPr>
      </p:cxnSp>
      <p:cxnSp>
        <p:nvCxnSpPr>
          <p:cNvPr id="846" name="Google Shape;846;p67"/>
          <p:cNvCxnSpPr/>
          <p:nvPr/>
        </p:nvCxnSpPr>
        <p:spPr>
          <a:xfrm flipH="1" rot="10800000">
            <a:off x="4408700" y="1266300"/>
            <a:ext cx="378900" cy="258300"/>
          </a:xfrm>
          <a:prstGeom prst="straightConnector1">
            <a:avLst/>
          </a:prstGeom>
          <a:noFill/>
          <a:ln cap="flat" cmpd="sng" w="38100">
            <a:solidFill>
              <a:srgbClr val="FF0000"/>
            </a:solidFill>
            <a:prstDash val="solid"/>
            <a:round/>
            <a:headEnd len="med" w="med" type="none"/>
            <a:tailEnd len="med" w="med" type="triangle"/>
          </a:ln>
        </p:spPr>
      </p:cxnSp>
      <p:cxnSp>
        <p:nvCxnSpPr>
          <p:cNvPr id="847" name="Google Shape;847;p67"/>
          <p:cNvCxnSpPr/>
          <p:nvPr/>
        </p:nvCxnSpPr>
        <p:spPr>
          <a:xfrm rot="10800000">
            <a:off x="3393300" y="2041900"/>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848" name="Google Shape;848;p67"/>
          <p:cNvCxnSpPr/>
          <p:nvPr/>
        </p:nvCxnSpPr>
        <p:spPr>
          <a:xfrm rot="10800000">
            <a:off x="3368950" y="2464350"/>
            <a:ext cx="1172700" cy="337200"/>
          </a:xfrm>
          <a:prstGeom prst="straightConnector1">
            <a:avLst/>
          </a:prstGeom>
          <a:noFill/>
          <a:ln cap="flat" cmpd="sng" w="38100">
            <a:solidFill>
              <a:srgbClr val="00CA00"/>
            </a:solidFill>
            <a:prstDash val="solid"/>
            <a:round/>
            <a:headEnd len="med" w="med" type="none"/>
            <a:tailEnd len="med" w="med" type="triangle"/>
          </a:ln>
        </p:spPr>
      </p:cxnSp>
      <p:cxnSp>
        <p:nvCxnSpPr>
          <p:cNvPr id="849" name="Google Shape;849;p67"/>
          <p:cNvCxnSpPr/>
          <p:nvPr/>
        </p:nvCxnSpPr>
        <p:spPr>
          <a:xfrm flipH="1" rot="10800000">
            <a:off x="4648200" y="2897125"/>
            <a:ext cx="330900" cy="292500"/>
          </a:xfrm>
          <a:prstGeom prst="straightConnector1">
            <a:avLst/>
          </a:prstGeom>
          <a:noFill/>
          <a:ln cap="flat" cmpd="sng" w="38100">
            <a:solidFill>
              <a:srgbClr val="FF0000"/>
            </a:solidFill>
            <a:prstDash val="solid"/>
            <a:round/>
            <a:headEnd len="med" w="med" type="none"/>
            <a:tailEnd len="med" w="med" type="triangle"/>
          </a:ln>
        </p:spPr>
      </p:cxnSp>
      <p:cxnSp>
        <p:nvCxnSpPr>
          <p:cNvPr id="850" name="Google Shape;850;p67"/>
          <p:cNvCxnSpPr/>
          <p:nvPr/>
        </p:nvCxnSpPr>
        <p:spPr>
          <a:xfrm rot="10800000">
            <a:off x="4149450" y="3308550"/>
            <a:ext cx="333300" cy="254400"/>
          </a:xfrm>
          <a:prstGeom prst="straightConnector1">
            <a:avLst/>
          </a:prstGeom>
          <a:noFill/>
          <a:ln cap="flat" cmpd="sng" w="38100">
            <a:solidFill>
              <a:srgbClr val="00CA00"/>
            </a:solidFill>
            <a:prstDash val="solid"/>
            <a:round/>
            <a:headEnd len="med" w="med" type="none"/>
            <a:tailEnd len="med" w="med" type="triangle"/>
          </a:ln>
        </p:spPr>
      </p:cxnSp>
      <p:pic>
        <p:nvPicPr>
          <p:cNvPr id="851" name="Google Shape;851;p67"/>
          <p:cNvPicPr preferRelativeResize="0"/>
          <p:nvPr/>
        </p:nvPicPr>
        <p:blipFill>
          <a:blip r:embed="rId6">
            <a:alphaModFix/>
          </a:blip>
          <a:stretch>
            <a:fillRect/>
          </a:stretch>
        </p:blipFill>
        <p:spPr>
          <a:xfrm>
            <a:off x="8209767" y="4209267"/>
            <a:ext cx="934225" cy="934225"/>
          </a:xfrm>
          <a:prstGeom prst="rect">
            <a:avLst/>
          </a:prstGeom>
          <a:noFill/>
          <a:ln>
            <a:noFill/>
          </a:ln>
        </p:spPr>
      </p:pic>
      <p:sp>
        <p:nvSpPr>
          <p:cNvPr id="852" name="Google Shape;852;p67"/>
          <p:cNvSpPr txBox="1"/>
          <p:nvPr/>
        </p:nvSpPr>
        <p:spPr>
          <a:xfrm>
            <a:off x="3383104" y="4659951"/>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853" name="Google Shape;853;p67"/>
          <p:cNvSpPr txBox="1"/>
          <p:nvPr/>
        </p:nvSpPr>
        <p:spPr>
          <a:xfrm>
            <a:off x="6181287" y="414738"/>
            <a:ext cx="28281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854" name="Google Shape;854;p67"/>
          <p:cNvSpPr txBox="1"/>
          <p:nvPr/>
        </p:nvSpPr>
        <p:spPr>
          <a:xfrm>
            <a:off x="265713" y="515537"/>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pic>
        <p:nvPicPr>
          <p:cNvPr id="855" name="Google Shape;855;p67" title="target.png"/>
          <p:cNvPicPr preferRelativeResize="0"/>
          <p:nvPr/>
        </p:nvPicPr>
        <p:blipFill>
          <a:blip r:embed="rId7">
            <a:alphaModFix/>
          </a:blip>
          <a:stretch>
            <a:fillRect/>
          </a:stretch>
        </p:blipFill>
        <p:spPr>
          <a:xfrm>
            <a:off x="1879750" y="-138505"/>
            <a:ext cx="1665326" cy="166357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sp>
        <p:nvSpPr>
          <p:cNvPr id="860" name="Google Shape;860;p6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861" name="Google Shape;861;p68"/>
          <p:cNvPicPr preferRelativeResize="0"/>
          <p:nvPr/>
        </p:nvPicPr>
        <p:blipFill rotWithShape="1">
          <a:blip r:embed="rId3">
            <a:alphaModFix/>
          </a:blip>
          <a:srcRect b="0" l="9" r="19" t="0"/>
          <a:stretch/>
        </p:blipFill>
        <p:spPr>
          <a:xfrm>
            <a:off x="0" y="396"/>
            <a:ext cx="9143998" cy="5142707"/>
          </a:xfrm>
          <a:prstGeom prst="rect">
            <a:avLst/>
          </a:prstGeom>
          <a:noFill/>
          <a:ln>
            <a:noFill/>
          </a:ln>
        </p:spPr>
      </p:pic>
      <p:pic>
        <p:nvPicPr>
          <p:cNvPr id="862" name="Google Shape;862;p68"/>
          <p:cNvPicPr preferRelativeResize="0"/>
          <p:nvPr/>
        </p:nvPicPr>
        <p:blipFill>
          <a:blip r:embed="rId4">
            <a:alphaModFix/>
          </a:blip>
          <a:stretch>
            <a:fillRect/>
          </a:stretch>
        </p:blipFill>
        <p:spPr>
          <a:xfrm>
            <a:off x="959652" y="515519"/>
            <a:ext cx="7224700" cy="4373456"/>
          </a:xfrm>
          <a:prstGeom prst="rect">
            <a:avLst/>
          </a:prstGeom>
          <a:noFill/>
          <a:ln>
            <a:noFill/>
          </a:ln>
        </p:spPr>
      </p:pic>
      <p:sp>
        <p:nvSpPr>
          <p:cNvPr id="863" name="Google Shape;863;p68"/>
          <p:cNvSpPr/>
          <p:nvPr/>
        </p:nvSpPr>
        <p:spPr>
          <a:xfrm rot="10800000">
            <a:off x="2620925" y="1200375"/>
            <a:ext cx="4099800" cy="2276700"/>
          </a:xfrm>
          <a:prstGeom prst="triangle">
            <a:avLst>
              <a:gd fmla="val 50000" name="adj"/>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864" name="Google Shape;864;p68"/>
          <p:cNvPicPr preferRelativeResize="0"/>
          <p:nvPr/>
        </p:nvPicPr>
        <p:blipFill>
          <a:blip r:embed="rId5">
            <a:alphaModFix/>
          </a:blip>
          <a:stretch>
            <a:fillRect/>
          </a:stretch>
        </p:blipFill>
        <p:spPr>
          <a:xfrm>
            <a:off x="3497625" y="734800"/>
            <a:ext cx="2301150" cy="2979175"/>
          </a:xfrm>
          <a:prstGeom prst="rect">
            <a:avLst/>
          </a:prstGeom>
          <a:noFill/>
          <a:ln cap="flat" cmpd="sng" w="38100">
            <a:solidFill>
              <a:schemeClr val="dk2"/>
            </a:solidFill>
            <a:prstDash val="solid"/>
            <a:round/>
            <a:headEnd len="sm" w="sm" type="none"/>
            <a:tailEnd len="sm" w="sm" type="none"/>
          </a:ln>
        </p:spPr>
      </p:pic>
      <p:cxnSp>
        <p:nvCxnSpPr>
          <p:cNvPr id="865" name="Google Shape;865;p68"/>
          <p:cNvCxnSpPr/>
          <p:nvPr/>
        </p:nvCxnSpPr>
        <p:spPr>
          <a:xfrm rot="10800000">
            <a:off x="3532175" y="1233575"/>
            <a:ext cx="677100" cy="634500"/>
          </a:xfrm>
          <a:prstGeom prst="straightConnector1">
            <a:avLst/>
          </a:prstGeom>
          <a:noFill/>
          <a:ln cap="flat" cmpd="sng" w="38100">
            <a:solidFill>
              <a:srgbClr val="00CA00"/>
            </a:solidFill>
            <a:prstDash val="solid"/>
            <a:round/>
            <a:headEnd len="med" w="med" type="none"/>
            <a:tailEnd len="med" w="med" type="triangle"/>
          </a:ln>
        </p:spPr>
      </p:cxnSp>
      <p:cxnSp>
        <p:nvCxnSpPr>
          <p:cNvPr id="866" name="Google Shape;866;p68"/>
          <p:cNvCxnSpPr/>
          <p:nvPr/>
        </p:nvCxnSpPr>
        <p:spPr>
          <a:xfrm flipH="1" rot="10800000">
            <a:off x="4729700" y="1626725"/>
            <a:ext cx="321000" cy="261000"/>
          </a:xfrm>
          <a:prstGeom prst="straightConnector1">
            <a:avLst/>
          </a:prstGeom>
          <a:noFill/>
          <a:ln cap="flat" cmpd="sng" w="38100">
            <a:solidFill>
              <a:srgbClr val="FF0000"/>
            </a:solidFill>
            <a:prstDash val="solid"/>
            <a:round/>
            <a:headEnd len="med" w="med" type="none"/>
            <a:tailEnd len="med" w="med" type="triangle"/>
          </a:ln>
        </p:spPr>
      </p:cxnSp>
      <p:cxnSp>
        <p:nvCxnSpPr>
          <p:cNvPr id="867" name="Google Shape;867;p68"/>
          <p:cNvCxnSpPr/>
          <p:nvPr/>
        </p:nvCxnSpPr>
        <p:spPr>
          <a:xfrm flipH="1" rot="10800000">
            <a:off x="4408700" y="1266300"/>
            <a:ext cx="378900" cy="258300"/>
          </a:xfrm>
          <a:prstGeom prst="straightConnector1">
            <a:avLst/>
          </a:prstGeom>
          <a:noFill/>
          <a:ln cap="flat" cmpd="sng" w="38100">
            <a:solidFill>
              <a:srgbClr val="FF0000"/>
            </a:solidFill>
            <a:prstDash val="solid"/>
            <a:round/>
            <a:headEnd len="med" w="med" type="none"/>
            <a:tailEnd len="med" w="med" type="triangle"/>
          </a:ln>
        </p:spPr>
      </p:cxnSp>
      <p:cxnSp>
        <p:nvCxnSpPr>
          <p:cNvPr id="868" name="Google Shape;868;p68"/>
          <p:cNvCxnSpPr/>
          <p:nvPr/>
        </p:nvCxnSpPr>
        <p:spPr>
          <a:xfrm rot="10800000">
            <a:off x="3475200" y="1518400"/>
            <a:ext cx="1090800" cy="860700"/>
          </a:xfrm>
          <a:prstGeom prst="straightConnector1">
            <a:avLst/>
          </a:prstGeom>
          <a:noFill/>
          <a:ln cap="flat" cmpd="sng" w="38100">
            <a:solidFill>
              <a:srgbClr val="00CA00"/>
            </a:solidFill>
            <a:prstDash val="solid"/>
            <a:round/>
            <a:headEnd len="med" w="med" type="none"/>
            <a:tailEnd len="med" w="med" type="triangle"/>
          </a:ln>
        </p:spPr>
      </p:cxnSp>
      <p:cxnSp>
        <p:nvCxnSpPr>
          <p:cNvPr id="869" name="Google Shape;869;p68"/>
          <p:cNvCxnSpPr/>
          <p:nvPr/>
        </p:nvCxnSpPr>
        <p:spPr>
          <a:xfrm rot="10800000">
            <a:off x="3038650" y="1613250"/>
            <a:ext cx="1503000" cy="1188300"/>
          </a:xfrm>
          <a:prstGeom prst="straightConnector1">
            <a:avLst/>
          </a:prstGeom>
          <a:noFill/>
          <a:ln cap="flat" cmpd="sng" w="38100">
            <a:solidFill>
              <a:srgbClr val="00CA00"/>
            </a:solidFill>
            <a:prstDash val="solid"/>
            <a:round/>
            <a:headEnd len="med" w="med" type="none"/>
            <a:tailEnd len="med" w="med" type="triangle"/>
          </a:ln>
        </p:spPr>
      </p:cxnSp>
      <p:cxnSp>
        <p:nvCxnSpPr>
          <p:cNvPr id="870" name="Google Shape;870;p68"/>
          <p:cNvCxnSpPr/>
          <p:nvPr/>
        </p:nvCxnSpPr>
        <p:spPr>
          <a:xfrm flipH="1" rot="10800000">
            <a:off x="4648200" y="2897125"/>
            <a:ext cx="330900" cy="292500"/>
          </a:xfrm>
          <a:prstGeom prst="straightConnector1">
            <a:avLst/>
          </a:prstGeom>
          <a:noFill/>
          <a:ln cap="flat" cmpd="sng" w="38100">
            <a:solidFill>
              <a:srgbClr val="FF0000"/>
            </a:solidFill>
            <a:prstDash val="solid"/>
            <a:round/>
            <a:headEnd len="med" w="med" type="none"/>
            <a:tailEnd len="med" w="med" type="triangle"/>
          </a:ln>
        </p:spPr>
      </p:cxnSp>
      <p:cxnSp>
        <p:nvCxnSpPr>
          <p:cNvPr id="871" name="Google Shape;871;p68"/>
          <p:cNvCxnSpPr/>
          <p:nvPr/>
        </p:nvCxnSpPr>
        <p:spPr>
          <a:xfrm rot="10800000">
            <a:off x="3674550" y="2505450"/>
            <a:ext cx="808200" cy="1057500"/>
          </a:xfrm>
          <a:prstGeom prst="straightConnector1">
            <a:avLst/>
          </a:prstGeom>
          <a:noFill/>
          <a:ln cap="flat" cmpd="sng" w="38100">
            <a:solidFill>
              <a:srgbClr val="00CA00"/>
            </a:solidFill>
            <a:prstDash val="solid"/>
            <a:round/>
            <a:headEnd len="med" w="med" type="none"/>
            <a:tailEnd len="med" w="med" type="triangle"/>
          </a:ln>
        </p:spPr>
      </p:cxnSp>
      <p:pic>
        <p:nvPicPr>
          <p:cNvPr id="872" name="Google Shape;872;p68"/>
          <p:cNvPicPr preferRelativeResize="0"/>
          <p:nvPr/>
        </p:nvPicPr>
        <p:blipFill>
          <a:blip r:embed="rId6">
            <a:alphaModFix/>
          </a:blip>
          <a:stretch>
            <a:fillRect/>
          </a:stretch>
        </p:blipFill>
        <p:spPr>
          <a:xfrm>
            <a:off x="8209767" y="4209267"/>
            <a:ext cx="934225" cy="934225"/>
          </a:xfrm>
          <a:prstGeom prst="rect">
            <a:avLst/>
          </a:prstGeom>
          <a:noFill/>
          <a:ln>
            <a:noFill/>
          </a:ln>
        </p:spPr>
      </p:pic>
      <p:sp>
        <p:nvSpPr>
          <p:cNvPr id="873" name="Google Shape;873;p68"/>
          <p:cNvSpPr txBox="1"/>
          <p:nvPr/>
        </p:nvSpPr>
        <p:spPr>
          <a:xfrm>
            <a:off x="3383104" y="4659951"/>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2EDE"/>
                </a:solidFill>
                <a:highlight>
                  <a:srgbClr val="C9DAF8"/>
                </a:highlight>
                <a:latin typeface="Lato"/>
                <a:ea typeface="Lato"/>
                <a:cs typeface="Lato"/>
                <a:sym typeface="Lato"/>
              </a:rPr>
              <a:t>Art</a:t>
            </a:r>
            <a:endParaRPr b="1" sz="3300">
              <a:solidFill>
                <a:srgbClr val="002EDE"/>
              </a:solidFill>
              <a:highlight>
                <a:srgbClr val="C9DAF8"/>
              </a:highlight>
              <a:latin typeface="Lato"/>
              <a:ea typeface="Lato"/>
              <a:cs typeface="Lato"/>
              <a:sym typeface="Lato"/>
            </a:endParaRPr>
          </a:p>
        </p:txBody>
      </p:sp>
      <p:sp>
        <p:nvSpPr>
          <p:cNvPr id="874" name="Google Shape;874;p68"/>
          <p:cNvSpPr txBox="1"/>
          <p:nvPr/>
        </p:nvSpPr>
        <p:spPr>
          <a:xfrm>
            <a:off x="6181287" y="414738"/>
            <a:ext cx="28281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FF0000"/>
                </a:solidFill>
                <a:highlight>
                  <a:srgbClr val="F4CCCC"/>
                </a:highlight>
                <a:latin typeface="Lato"/>
                <a:ea typeface="Lato"/>
                <a:cs typeface="Lato"/>
                <a:sym typeface="Lato"/>
              </a:rPr>
              <a:t>Engineering</a:t>
            </a:r>
            <a:endParaRPr b="1" sz="3300">
              <a:solidFill>
                <a:srgbClr val="FF0000"/>
              </a:solidFill>
              <a:highlight>
                <a:srgbClr val="F4CCCC"/>
              </a:highlight>
              <a:latin typeface="Lato"/>
              <a:ea typeface="Lato"/>
              <a:cs typeface="Lato"/>
              <a:sym typeface="Lato"/>
            </a:endParaRPr>
          </a:p>
        </p:txBody>
      </p:sp>
      <p:sp>
        <p:nvSpPr>
          <p:cNvPr id="875" name="Google Shape;875;p68"/>
          <p:cNvSpPr txBox="1"/>
          <p:nvPr/>
        </p:nvSpPr>
        <p:spPr>
          <a:xfrm>
            <a:off x="265713" y="515537"/>
            <a:ext cx="2377800" cy="355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300">
                <a:solidFill>
                  <a:srgbClr val="00CA00"/>
                </a:solidFill>
                <a:highlight>
                  <a:srgbClr val="D9EAD3"/>
                </a:highlight>
                <a:latin typeface="Lato"/>
                <a:ea typeface="Lato"/>
                <a:cs typeface="Lato"/>
                <a:sym typeface="Lato"/>
              </a:rPr>
              <a:t>Design</a:t>
            </a:r>
            <a:endParaRPr b="1" sz="3300">
              <a:solidFill>
                <a:srgbClr val="00CA00"/>
              </a:solidFill>
              <a:highlight>
                <a:srgbClr val="D9EAD3"/>
              </a:highlight>
              <a:latin typeface="Lato"/>
              <a:ea typeface="Lato"/>
              <a:cs typeface="Lato"/>
              <a:sym typeface="Lato"/>
            </a:endParaRPr>
          </a:p>
        </p:txBody>
      </p:sp>
      <p:pic>
        <p:nvPicPr>
          <p:cNvPr id="876" name="Google Shape;876;p68" title="target.png"/>
          <p:cNvPicPr preferRelativeResize="0"/>
          <p:nvPr/>
        </p:nvPicPr>
        <p:blipFill>
          <a:blip r:embed="rId7">
            <a:alphaModFix/>
          </a:blip>
          <a:stretch>
            <a:fillRect/>
          </a:stretch>
        </p:blipFill>
        <p:spPr>
          <a:xfrm>
            <a:off x="1879750" y="-138505"/>
            <a:ext cx="1665326" cy="166357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pic>
        <p:nvPicPr>
          <p:cNvPr id="881" name="Google Shape;881;p69"/>
          <p:cNvPicPr preferRelativeResize="0"/>
          <p:nvPr/>
        </p:nvPicPr>
        <p:blipFill>
          <a:blip r:embed="rId3">
            <a:alphaModFix/>
          </a:blip>
          <a:stretch>
            <a:fillRect/>
          </a:stretch>
        </p:blipFill>
        <p:spPr>
          <a:xfrm>
            <a:off x="1201075" y="1190725"/>
            <a:ext cx="3458325" cy="3652325"/>
          </a:xfrm>
          <a:prstGeom prst="rect">
            <a:avLst/>
          </a:prstGeom>
          <a:noFill/>
          <a:ln>
            <a:noFill/>
          </a:ln>
        </p:spPr>
      </p:pic>
      <p:sp>
        <p:nvSpPr>
          <p:cNvPr id="882" name="Google Shape;882;p69"/>
          <p:cNvSpPr txBox="1"/>
          <p:nvPr/>
        </p:nvSpPr>
        <p:spPr>
          <a:xfrm>
            <a:off x="1939150" y="1972925"/>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dk1"/>
                </a:solidFill>
                <a:latin typeface="Lato"/>
                <a:ea typeface="Lato"/>
                <a:cs typeface="Lato"/>
                <a:sym typeface="Lato"/>
              </a:rPr>
              <a:t>Senior</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Unity</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Mobile</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Multiplayer</a:t>
            </a:r>
            <a:endParaRPr b="1" sz="2700">
              <a:solidFill>
                <a:schemeClr val="dk1"/>
              </a:solidFill>
              <a:latin typeface="Lato"/>
              <a:ea typeface="Lato"/>
              <a:cs typeface="Lato"/>
              <a:sym typeface="Lato"/>
            </a:endParaRPr>
          </a:p>
        </p:txBody>
      </p:sp>
      <p:sp>
        <p:nvSpPr>
          <p:cNvPr id="883" name="Google Shape;883;p69"/>
          <p:cNvSpPr/>
          <p:nvPr/>
        </p:nvSpPr>
        <p:spPr>
          <a:xfrm>
            <a:off x="1574525" y="3692575"/>
            <a:ext cx="3000000" cy="874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84" name="Google Shape;884;p69"/>
          <p:cNvSpPr/>
          <p:nvPr/>
        </p:nvSpPr>
        <p:spPr>
          <a:xfrm>
            <a:off x="1574525" y="1852800"/>
            <a:ext cx="3000000" cy="264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85" name="Google Shape;885;p69"/>
          <p:cNvSpPr/>
          <p:nvPr/>
        </p:nvSpPr>
        <p:spPr>
          <a:xfrm>
            <a:off x="1574525" y="1775200"/>
            <a:ext cx="440700" cy="40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86" name="Google Shape;886;p69"/>
          <p:cNvSpPr/>
          <p:nvPr/>
        </p:nvSpPr>
        <p:spPr>
          <a:xfrm>
            <a:off x="1571550" y="2086850"/>
            <a:ext cx="440700" cy="1605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887" name="Google Shape;887;p69"/>
          <p:cNvPicPr preferRelativeResize="0"/>
          <p:nvPr/>
        </p:nvPicPr>
        <p:blipFill>
          <a:blip r:embed="rId4">
            <a:alphaModFix/>
          </a:blip>
          <a:stretch>
            <a:fillRect/>
          </a:stretch>
        </p:blipFill>
        <p:spPr>
          <a:xfrm>
            <a:off x="1662738" y="2150125"/>
            <a:ext cx="264279" cy="264301"/>
          </a:xfrm>
          <a:prstGeom prst="rect">
            <a:avLst/>
          </a:prstGeom>
          <a:noFill/>
          <a:ln>
            <a:noFill/>
          </a:ln>
        </p:spPr>
      </p:pic>
      <p:pic>
        <p:nvPicPr>
          <p:cNvPr id="888" name="Google Shape;888;p69"/>
          <p:cNvPicPr preferRelativeResize="0"/>
          <p:nvPr/>
        </p:nvPicPr>
        <p:blipFill>
          <a:blip r:embed="rId4">
            <a:alphaModFix/>
          </a:blip>
          <a:stretch>
            <a:fillRect/>
          </a:stretch>
        </p:blipFill>
        <p:spPr>
          <a:xfrm>
            <a:off x="1662750" y="2546700"/>
            <a:ext cx="276399" cy="264274"/>
          </a:xfrm>
          <a:prstGeom prst="rect">
            <a:avLst/>
          </a:prstGeom>
          <a:noFill/>
          <a:ln>
            <a:noFill/>
          </a:ln>
        </p:spPr>
      </p:pic>
      <p:pic>
        <p:nvPicPr>
          <p:cNvPr id="889" name="Google Shape;889;p69"/>
          <p:cNvPicPr preferRelativeResize="0"/>
          <p:nvPr/>
        </p:nvPicPr>
        <p:blipFill>
          <a:blip r:embed="rId4">
            <a:alphaModFix/>
          </a:blip>
          <a:stretch>
            <a:fillRect/>
          </a:stretch>
        </p:blipFill>
        <p:spPr>
          <a:xfrm>
            <a:off x="1674863" y="2936979"/>
            <a:ext cx="264274" cy="264274"/>
          </a:xfrm>
          <a:prstGeom prst="rect">
            <a:avLst/>
          </a:prstGeom>
          <a:noFill/>
          <a:ln>
            <a:noFill/>
          </a:ln>
        </p:spPr>
      </p:pic>
      <p:sp>
        <p:nvSpPr>
          <p:cNvPr id="890" name="Google Shape;890;p69"/>
          <p:cNvSpPr/>
          <p:nvPr/>
        </p:nvSpPr>
        <p:spPr>
          <a:xfrm>
            <a:off x="1674850" y="2546688"/>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91" name="Google Shape;891;p69"/>
          <p:cNvSpPr/>
          <p:nvPr/>
        </p:nvSpPr>
        <p:spPr>
          <a:xfrm>
            <a:off x="1674850" y="294325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92" name="Google Shape;892;p69"/>
          <p:cNvSpPr/>
          <p:nvPr/>
        </p:nvSpPr>
        <p:spPr>
          <a:xfrm>
            <a:off x="1674850" y="332725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93" name="Google Shape;893;p69"/>
          <p:cNvSpPr/>
          <p:nvPr/>
        </p:nvSpPr>
        <p:spPr>
          <a:xfrm>
            <a:off x="1662738" y="215015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894" name="Google Shape;894;p6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895" name="Google Shape;895;p69"/>
          <p:cNvPicPr preferRelativeResize="0"/>
          <p:nvPr/>
        </p:nvPicPr>
        <p:blipFill rotWithShape="1">
          <a:blip r:embed="rId5">
            <a:alphaModFix/>
          </a:blip>
          <a:srcRect b="0" l="9" r="19" t="0"/>
          <a:stretch/>
        </p:blipFill>
        <p:spPr>
          <a:xfrm>
            <a:off x="0" y="396"/>
            <a:ext cx="9143998" cy="5142707"/>
          </a:xfrm>
          <a:prstGeom prst="rect">
            <a:avLst/>
          </a:prstGeom>
          <a:noFill/>
          <a:ln>
            <a:noFill/>
          </a:ln>
        </p:spPr>
      </p:pic>
      <p:sp>
        <p:nvSpPr>
          <p:cNvPr id="896" name="Google Shape;896;p69"/>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We know what they want!</a:t>
            </a:r>
            <a:endParaRPr b="1" sz="4500">
              <a:solidFill>
                <a:schemeClr val="lt1"/>
              </a:solidFill>
              <a:latin typeface="Lato"/>
              <a:ea typeface="Lato"/>
              <a:cs typeface="Lato"/>
              <a:sym typeface="Lato"/>
            </a:endParaRPr>
          </a:p>
        </p:txBody>
      </p:sp>
      <p:pic>
        <p:nvPicPr>
          <p:cNvPr id="897" name="Google Shape;897;p69"/>
          <p:cNvPicPr preferRelativeResize="0"/>
          <p:nvPr/>
        </p:nvPicPr>
        <p:blipFill>
          <a:blip r:embed="rId6">
            <a:alphaModFix/>
          </a:blip>
          <a:stretch>
            <a:fillRect/>
          </a:stretch>
        </p:blipFill>
        <p:spPr>
          <a:xfrm>
            <a:off x="5791975" y="1364611"/>
            <a:ext cx="2552475" cy="3304551"/>
          </a:xfrm>
          <a:prstGeom prst="rect">
            <a:avLst/>
          </a:prstGeom>
          <a:noFill/>
          <a:ln cap="flat" cmpd="sng" w="38100">
            <a:solidFill>
              <a:schemeClr val="dk2"/>
            </a:solidFill>
            <a:prstDash val="solid"/>
            <a:round/>
            <a:headEnd len="sm" w="sm" type="none"/>
            <a:tailEnd len="sm" w="sm" type="none"/>
          </a:ln>
        </p:spPr>
      </p:pic>
      <p:cxnSp>
        <p:nvCxnSpPr>
          <p:cNvPr id="898" name="Google Shape;898;p69"/>
          <p:cNvCxnSpPr/>
          <p:nvPr/>
        </p:nvCxnSpPr>
        <p:spPr>
          <a:xfrm flipH="1" rot="10800000">
            <a:off x="3055950" y="1733075"/>
            <a:ext cx="3704100" cy="568800"/>
          </a:xfrm>
          <a:prstGeom prst="straightConnector1">
            <a:avLst/>
          </a:prstGeom>
          <a:noFill/>
          <a:ln cap="flat" cmpd="sng" w="76200">
            <a:solidFill>
              <a:srgbClr val="54AC48"/>
            </a:solidFill>
            <a:prstDash val="solid"/>
            <a:round/>
            <a:headEnd len="med" w="med" type="none"/>
            <a:tailEnd len="med" w="med" type="triangle"/>
          </a:ln>
        </p:spPr>
      </p:cxnSp>
      <p:cxnSp>
        <p:nvCxnSpPr>
          <p:cNvPr id="899" name="Google Shape;899;p69"/>
          <p:cNvCxnSpPr/>
          <p:nvPr/>
        </p:nvCxnSpPr>
        <p:spPr>
          <a:xfrm>
            <a:off x="2936875" y="2738450"/>
            <a:ext cx="3298500" cy="275700"/>
          </a:xfrm>
          <a:prstGeom prst="straightConnector1">
            <a:avLst/>
          </a:prstGeom>
          <a:noFill/>
          <a:ln cap="flat" cmpd="sng" w="76200">
            <a:solidFill>
              <a:srgbClr val="54AC48"/>
            </a:solidFill>
            <a:prstDash val="solid"/>
            <a:round/>
            <a:headEnd len="med" w="med" type="none"/>
            <a:tailEnd len="med" w="med" type="triangle"/>
          </a:ln>
        </p:spPr>
      </p:cxnSp>
      <p:cxnSp>
        <p:nvCxnSpPr>
          <p:cNvPr id="900" name="Google Shape;900;p69"/>
          <p:cNvCxnSpPr/>
          <p:nvPr/>
        </p:nvCxnSpPr>
        <p:spPr>
          <a:xfrm>
            <a:off x="3201450" y="3122075"/>
            <a:ext cx="4228200" cy="570600"/>
          </a:xfrm>
          <a:prstGeom prst="straightConnector1">
            <a:avLst/>
          </a:prstGeom>
          <a:noFill/>
          <a:ln cap="flat" cmpd="sng" w="76200">
            <a:solidFill>
              <a:srgbClr val="54AC48"/>
            </a:solidFill>
            <a:prstDash val="solid"/>
            <a:round/>
            <a:headEnd len="med" w="med" type="none"/>
            <a:tailEnd len="med" w="med" type="triangle"/>
          </a:ln>
        </p:spPr>
      </p:cxnSp>
      <p:sp>
        <p:nvSpPr>
          <p:cNvPr id="901" name="Google Shape;901;p69"/>
          <p:cNvSpPr/>
          <p:nvPr/>
        </p:nvSpPr>
        <p:spPr>
          <a:xfrm>
            <a:off x="6799375" y="1611925"/>
            <a:ext cx="366300" cy="146400"/>
          </a:xfrm>
          <a:prstGeom prst="rect">
            <a:avLst/>
          </a:prstGeom>
          <a:noFill/>
          <a:ln cap="flat" cmpd="sng" w="38100">
            <a:solidFill>
              <a:srgbClr val="54AC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902" name="Google Shape;902;p69"/>
          <p:cNvSpPr/>
          <p:nvPr/>
        </p:nvSpPr>
        <p:spPr>
          <a:xfrm>
            <a:off x="6189775" y="2983525"/>
            <a:ext cx="366300" cy="146400"/>
          </a:xfrm>
          <a:prstGeom prst="rect">
            <a:avLst/>
          </a:prstGeom>
          <a:noFill/>
          <a:ln cap="flat" cmpd="sng" w="38100">
            <a:solidFill>
              <a:srgbClr val="54AC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903" name="Google Shape;903;p69"/>
          <p:cNvSpPr/>
          <p:nvPr/>
        </p:nvSpPr>
        <p:spPr>
          <a:xfrm>
            <a:off x="7408975" y="3593125"/>
            <a:ext cx="366300" cy="146400"/>
          </a:xfrm>
          <a:prstGeom prst="rect">
            <a:avLst/>
          </a:prstGeom>
          <a:noFill/>
          <a:ln cap="flat" cmpd="sng" w="38100">
            <a:solidFill>
              <a:srgbClr val="54AC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7" name="Shape 907"/>
        <p:cNvGrpSpPr/>
        <p:nvPr/>
      </p:nvGrpSpPr>
      <p:grpSpPr>
        <a:xfrm>
          <a:off x="0" y="0"/>
          <a:ext cx="0" cy="0"/>
          <a:chOff x="0" y="0"/>
          <a:chExt cx="0" cy="0"/>
        </a:xfrm>
      </p:grpSpPr>
      <p:sp>
        <p:nvSpPr>
          <p:cNvPr id="908" name="Google Shape;908;p70"/>
          <p:cNvSpPr txBox="1"/>
          <p:nvPr/>
        </p:nvSpPr>
        <p:spPr>
          <a:xfrm>
            <a:off x="265725" y="178525"/>
            <a:ext cx="8596500" cy="485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500">
                <a:solidFill>
                  <a:schemeClr val="lt1"/>
                </a:solidFill>
                <a:latin typeface="Lato"/>
                <a:ea typeface="Lato"/>
                <a:cs typeface="Lato"/>
                <a:sym typeface="Lato"/>
              </a:rPr>
              <a:t>Resumes list </a:t>
            </a:r>
            <a:r>
              <a:rPr b="1" lang="en" sz="4500">
                <a:solidFill>
                  <a:srgbClr val="00CA00"/>
                </a:solidFill>
                <a:latin typeface="Lato"/>
                <a:ea typeface="Lato"/>
                <a:cs typeface="Lato"/>
                <a:sym typeface="Lato"/>
              </a:rPr>
              <a:t>achievements</a:t>
            </a:r>
            <a:r>
              <a:rPr b="1" lang="en" sz="4500">
                <a:solidFill>
                  <a:schemeClr val="lt1"/>
                </a:solidFill>
                <a:latin typeface="Lato"/>
                <a:ea typeface="Lato"/>
                <a:cs typeface="Lato"/>
                <a:sym typeface="Lato"/>
              </a:rPr>
              <a:t>,</a:t>
            </a:r>
            <a:endParaRPr b="1" sz="4500">
              <a:solidFill>
                <a:schemeClr val="lt1"/>
              </a:solidFill>
              <a:latin typeface="Lato"/>
              <a:ea typeface="Lato"/>
              <a:cs typeface="Lato"/>
              <a:sym typeface="Lato"/>
            </a:endParaRPr>
          </a:p>
          <a:p>
            <a:pPr indent="0" lvl="0" marL="0" rtl="0" algn="ctr">
              <a:spcBef>
                <a:spcPts val="0"/>
              </a:spcBef>
              <a:spcAft>
                <a:spcPts val="0"/>
              </a:spcAft>
              <a:buNone/>
            </a:pPr>
            <a:r>
              <a:rPr b="1" lang="en" sz="4500">
                <a:solidFill>
                  <a:schemeClr val="lt1"/>
                </a:solidFill>
                <a:latin typeface="Lato"/>
                <a:ea typeface="Lato"/>
                <a:cs typeface="Lato"/>
                <a:sym typeface="Lato"/>
              </a:rPr>
              <a:t>not responsibilities</a:t>
            </a:r>
            <a:endParaRPr b="1" sz="4500">
              <a:solidFill>
                <a:schemeClr val="lt1"/>
              </a:solidFill>
              <a:latin typeface="Lato"/>
              <a:ea typeface="Lato"/>
              <a:cs typeface="Lato"/>
              <a:sym typeface="Lato"/>
            </a:endParaRPr>
          </a:p>
        </p:txBody>
      </p:sp>
      <p:sp>
        <p:nvSpPr>
          <p:cNvPr id="909" name="Google Shape;909;p7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10" name="Google Shape;910;p70"/>
          <p:cNvPicPr preferRelativeResize="0"/>
          <p:nvPr/>
        </p:nvPicPr>
        <p:blipFill rotWithShape="1">
          <a:blip r:embed="rId3">
            <a:alphaModFix/>
          </a:blip>
          <a:srcRect b="0" l="9" r="19" t="0"/>
          <a:stretch/>
        </p:blipFill>
        <p:spPr>
          <a:xfrm>
            <a:off x="0" y="396"/>
            <a:ext cx="9143998" cy="5142707"/>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7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16" name="Google Shape;916;p71"/>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17" name="Google Shape;917;p71"/>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Responsibility vs Achievement</a:t>
            </a:r>
            <a:endParaRPr b="1" sz="4500">
              <a:solidFill>
                <a:schemeClr val="lt1"/>
              </a:solidFill>
              <a:latin typeface="Lato"/>
              <a:ea typeface="Lato"/>
              <a:cs typeface="Lato"/>
              <a:sym typeface="Lato"/>
            </a:endParaRPr>
          </a:p>
        </p:txBody>
      </p:sp>
      <p:sp>
        <p:nvSpPr>
          <p:cNvPr id="918" name="Google Shape;918;p71"/>
          <p:cNvSpPr txBox="1"/>
          <p:nvPr/>
        </p:nvSpPr>
        <p:spPr>
          <a:xfrm>
            <a:off x="265725" y="1175350"/>
            <a:ext cx="8596500" cy="365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2400">
              <a:solidFill>
                <a:schemeClr val="lt1"/>
              </a:solidFill>
              <a:latin typeface="Lato"/>
              <a:ea typeface="Lato"/>
              <a:cs typeface="Lato"/>
              <a:sym typeface="Lato"/>
            </a:endParaRPr>
          </a:p>
          <a:p>
            <a:pPr indent="0" lvl="0" marL="0" rtl="0" algn="ctr">
              <a:spcBef>
                <a:spcPts val="0"/>
              </a:spcBef>
              <a:spcAft>
                <a:spcPts val="0"/>
              </a:spcAft>
              <a:buNone/>
            </a:pPr>
            <a:r>
              <a:t/>
            </a:r>
            <a:endParaRPr b="1" sz="2400">
              <a:solidFill>
                <a:schemeClr val="lt1"/>
              </a:solidFill>
              <a:latin typeface="Lato"/>
              <a:ea typeface="Lato"/>
              <a:cs typeface="Lato"/>
              <a:sym typeface="Lato"/>
            </a:endParaRPr>
          </a:p>
          <a:p>
            <a:pPr indent="0" lvl="0" marL="0" rtl="0" algn="ctr">
              <a:spcBef>
                <a:spcPts val="0"/>
              </a:spcBef>
              <a:spcAft>
                <a:spcPts val="0"/>
              </a:spcAft>
              <a:buNone/>
            </a:pPr>
            <a:r>
              <a:rPr b="1" lang="en" sz="2400">
                <a:solidFill>
                  <a:schemeClr val="lt1"/>
                </a:solidFill>
                <a:latin typeface="Lato"/>
                <a:ea typeface="Lato"/>
                <a:cs typeface="Lato"/>
                <a:sym typeface="Lato"/>
              </a:rPr>
              <a:t>Good: Developed a runtime tool to test weapon attachment configurations. </a:t>
            </a:r>
            <a:endParaRPr b="1" sz="2400">
              <a:solidFill>
                <a:schemeClr val="lt1"/>
              </a:solidFill>
              <a:latin typeface="Lato"/>
              <a:ea typeface="Lato"/>
              <a:cs typeface="Lato"/>
              <a:sym typeface="Lato"/>
            </a:endParaRPr>
          </a:p>
          <a:p>
            <a:pPr indent="0" lvl="0" marL="0" rtl="0" algn="ctr">
              <a:spcBef>
                <a:spcPts val="0"/>
              </a:spcBef>
              <a:spcAft>
                <a:spcPts val="0"/>
              </a:spcAft>
              <a:buNone/>
            </a:pPr>
            <a:r>
              <a:t/>
            </a:r>
            <a:endParaRPr b="1" sz="2400">
              <a:solidFill>
                <a:schemeClr val="lt1"/>
              </a:solidFill>
              <a:latin typeface="Lato"/>
              <a:ea typeface="Lato"/>
              <a:cs typeface="Lato"/>
              <a:sym typeface="Lato"/>
            </a:endParaRPr>
          </a:p>
          <a:p>
            <a:pPr indent="0" lvl="0" marL="0" rtl="0" algn="l">
              <a:spcBef>
                <a:spcPts val="0"/>
              </a:spcBef>
              <a:spcAft>
                <a:spcPts val="0"/>
              </a:spcAft>
              <a:buNone/>
            </a:pPr>
            <a:r>
              <a:t/>
            </a:r>
            <a:endParaRPr b="1" sz="2400">
              <a:solidFill>
                <a:schemeClr val="lt1"/>
              </a:solidFill>
              <a:latin typeface="Lato"/>
              <a:ea typeface="Lato"/>
              <a:cs typeface="Lato"/>
              <a:sym typeface="Lato"/>
            </a:endParaRPr>
          </a:p>
        </p:txBody>
      </p:sp>
      <p:pic>
        <p:nvPicPr>
          <p:cNvPr id="919" name="Google Shape;919;p71"/>
          <p:cNvPicPr preferRelativeResize="0"/>
          <p:nvPr/>
        </p:nvPicPr>
        <p:blipFill>
          <a:blip r:embed="rId4">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7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25" name="Google Shape;925;p72"/>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26" name="Google Shape;926;p72"/>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Responsibility vs Achievement</a:t>
            </a:r>
            <a:endParaRPr b="1" sz="4500">
              <a:solidFill>
                <a:schemeClr val="lt1"/>
              </a:solidFill>
              <a:latin typeface="Lato"/>
              <a:ea typeface="Lato"/>
              <a:cs typeface="Lato"/>
              <a:sym typeface="Lato"/>
            </a:endParaRPr>
          </a:p>
        </p:txBody>
      </p:sp>
      <p:sp>
        <p:nvSpPr>
          <p:cNvPr id="927" name="Google Shape;927;p72"/>
          <p:cNvSpPr txBox="1"/>
          <p:nvPr/>
        </p:nvSpPr>
        <p:spPr>
          <a:xfrm>
            <a:off x="265725" y="1175350"/>
            <a:ext cx="8596500" cy="36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2400">
              <a:solidFill>
                <a:schemeClr val="lt1"/>
              </a:solidFill>
              <a:latin typeface="Lato"/>
              <a:ea typeface="Lato"/>
              <a:cs typeface="Lato"/>
              <a:sym typeface="Lato"/>
            </a:endParaRPr>
          </a:p>
          <a:p>
            <a:pPr indent="0" lvl="0" marL="0" rtl="0" algn="ctr">
              <a:spcBef>
                <a:spcPts val="0"/>
              </a:spcBef>
              <a:spcAft>
                <a:spcPts val="0"/>
              </a:spcAft>
              <a:buNone/>
            </a:pPr>
            <a:r>
              <a:rPr b="1" lang="en" sz="2400">
                <a:solidFill>
                  <a:srgbClr val="999999"/>
                </a:solidFill>
                <a:latin typeface="Lato"/>
                <a:ea typeface="Lato"/>
                <a:cs typeface="Lato"/>
                <a:sym typeface="Lato"/>
              </a:rPr>
              <a:t>Good: Developed a runtime tool to test weapon attachment configurations. </a:t>
            </a:r>
            <a:endParaRPr b="1" sz="2400">
              <a:solidFill>
                <a:srgbClr val="999999"/>
              </a:solidFill>
              <a:latin typeface="Lato"/>
              <a:ea typeface="Lato"/>
              <a:cs typeface="Lato"/>
              <a:sym typeface="Lato"/>
            </a:endParaRPr>
          </a:p>
          <a:p>
            <a:pPr indent="0" lvl="0" marL="0" rtl="0" algn="ctr">
              <a:spcBef>
                <a:spcPts val="0"/>
              </a:spcBef>
              <a:spcAft>
                <a:spcPts val="0"/>
              </a:spcAft>
              <a:buNone/>
            </a:pPr>
            <a:r>
              <a:t/>
            </a:r>
            <a:endParaRPr b="1" sz="2400">
              <a:solidFill>
                <a:schemeClr val="lt1"/>
              </a:solidFill>
              <a:latin typeface="Lato"/>
              <a:ea typeface="Lato"/>
              <a:cs typeface="Lato"/>
              <a:sym typeface="Lato"/>
            </a:endParaRPr>
          </a:p>
          <a:p>
            <a:pPr indent="0" lvl="0" marL="0" rtl="0" algn="ctr">
              <a:spcBef>
                <a:spcPts val="0"/>
              </a:spcBef>
              <a:spcAft>
                <a:spcPts val="0"/>
              </a:spcAft>
              <a:buNone/>
            </a:pPr>
            <a:r>
              <a:rPr b="1" lang="en" sz="2400">
                <a:solidFill>
                  <a:schemeClr val="lt1"/>
                </a:solidFill>
                <a:latin typeface="Lato"/>
                <a:ea typeface="Lato"/>
                <a:cs typeface="Lato"/>
                <a:sym typeface="Lato"/>
              </a:rPr>
              <a:t>Great</a:t>
            </a:r>
            <a:r>
              <a:rPr b="1" lang="en" sz="2400">
                <a:solidFill>
                  <a:schemeClr val="lt1"/>
                </a:solidFill>
                <a:latin typeface="Lato"/>
                <a:ea typeface="Lato"/>
                <a:cs typeface="Lato"/>
                <a:sym typeface="Lato"/>
              </a:rPr>
              <a:t>: Programmed a C++ IMGui tool to quickly test over 300 weapon attachment configurations, improving QA testing speed from several minutes to a few seconds.</a:t>
            </a:r>
            <a:endParaRPr b="1" sz="2400">
              <a:solidFill>
                <a:schemeClr val="lt1"/>
              </a:solidFill>
              <a:latin typeface="Lato"/>
              <a:ea typeface="Lato"/>
              <a:cs typeface="Lato"/>
              <a:sym typeface="Lato"/>
            </a:endParaRPr>
          </a:p>
          <a:p>
            <a:pPr indent="0" lvl="0" marL="0" rtl="0" algn="ctr">
              <a:spcBef>
                <a:spcPts val="0"/>
              </a:spcBef>
              <a:spcAft>
                <a:spcPts val="0"/>
              </a:spcAft>
              <a:buNone/>
            </a:pPr>
            <a:r>
              <a:t/>
            </a:r>
            <a:endParaRPr b="1" sz="2400">
              <a:solidFill>
                <a:schemeClr val="lt1"/>
              </a:solidFill>
              <a:latin typeface="Lato"/>
              <a:ea typeface="Lato"/>
              <a:cs typeface="Lato"/>
              <a:sym typeface="Lato"/>
            </a:endParaRPr>
          </a:p>
          <a:p>
            <a:pPr indent="0" lvl="0" marL="0" rtl="0" algn="ctr">
              <a:spcBef>
                <a:spcPts val="0"/>
              </a:spcBef>
              <a:spcAft>
                <a:spcPts val="0"/>
              </a:spcAft>
              <a:buNone/>
            </a:pPr>
            <a:r>
              <a:t/>
            </a:r>
            <a:endParaRPr b="1" sz="2400">
              <a:solidFill>
                <a:schemeClr val="lt1"/>
              </a:solidFill>
              <a:latin typeface="Lato"/>
              <a:ea typeface="Lato"/>
              <a:cs typeface="Lato"/>
              <a:sym typeface="Lato"/>
            </a:endParaRPr>
          </a:p>
        </p:txBody>
      </p:sp>
      <p:pic>
        <p:nvPicPr>
          <p:cNvPr id="928" name="Google Shape;928;p72"/>
          <p:cNvPicPr preferRelativeResize="0"/>
          <p:nvPr/>
        </p:nvPicPr>
        <p:blipFill>
          <a:blip r:embed="rId4">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7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34" name="Google Shape;934;p73"/>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35" name="Google Shape;935;p73"/>
          <p:cNvSpPr txBox="1"/>
          <p:nvPr/>
        </p:nvSpPr>
        <p:spPr>
          <a:xfrm>
            <a:off x="265725" y="178525"/>
            <a:ext cx="8705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Resume entry formula (</a:t>
            </a:r>
            <a:r>
              <a:rPr b="1" i="1" lang="en" sz="4500">
                <a:solidFill>
                  <a:schemeClr val="lt1"/>
                </a:solidFill>
                <a:latin typeface="Lato"/>
                <a:ea typeface="Lato"/>
                <a:cs typeface="Lato"/>
                <a:sym typeface="Lato"/>
              </a:rPr>
              <a:t>secret!</a:t>
            </a:r>
            <a:r>
              <a:rPr b="1" lang="en" sz="4500">
                <a:solidFill>
                  <a:schemeClr val="lt1"/>
                </a:solidFill>
                <a:latin typeface="Lato"/>
                <a:ea typeface="Lato"/>
                <a:cs typeface="Lato"/>
                <a:sym typeface="Lato"/>
              </a:rPr>
              <a:t>)</a:t>
            </a:r>
            <a:endParaRPr b="1" sz="4500">
              <a:solidFill>
                <a:schemeClr val="lt1"/>
              </a:solidFill>
              <a:latin typeface="Lato"/>
              <a:ea typeface="Lato"/>
              <a:cs typeface="Lato"/>
              <a:sym typeface="Lato"/>
            </a:endParaRPr>
          </a:p>
        </p:txBody>
      </p:sp>
      <p:pic>
        <p:nvPicPr>
          <p:cNvPr id="936" name="Google Shape;936;p73"/>
          <p:cNvPicPr preferRelativeResize="0"/>
          <p:nvPr/>
        </p:nvPicPr>
        <p:blipFill>
          <a:blip r:embed="rId4">
            <a:alphaModFix/>
          </a:blip>
          <a:stretch>
            <a:fillRect/>
          </a:stretch>
        </p:blipFill>
        <p:spPr>
          <a:xfrm>
            <a:off x="1394374" y="1190725"/>
            <a:ext cx="6355276" cy="3412351"/>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pic>
        <p:nvPicPr>
          <p:cNvPr id="941" name="Google Shape;941;p74"/>
          <p:cNvPicPr preferRelativeResize="0"/>
          <p:nvPr/>
        </p:nvPicPr>
        <p:blipFill rotWithShape="1">
          <a:blip r:embed="rId3">
            <a:alphaModFix/>
          </a:blip>
          <a:srcRect b="6391" l="0" r="0" t="9177"/>
          <a:stretch/>
        </p:blipFill>
        <p:spPr>
          <a:xfrm>
            <a:off x="0" y="0"/>
            <a:ext cx="9144001" cy="5142700"/>
          </a:xfrm>
          <a:prstGeom prst="rect">
            <a:avLst/>
          </a:prstGeom>
          <a:noFill/>
          <a:ln>
            <a:noFill/>
          </a:ln>
        </p:spPr>
      </p:pic>
      <p:sp>
        <p:nvSpPr>
          <p:cNvPr id="942" name="Google Shape;942;p74"/>
          <p:cNvSpPr txBox="1"/>
          <p:nvPr/>
        </p:nvSpPr>
        <p:spPr>
          <a:xfrm>
            <a:off x="1855425" y="2171550"/>
            <a:ext cx="57540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000">
                <a:solidFill>
                  <a:schemeClr val="dk1"/>
                </a:solidFill>
                <a:latin typeface="Comfortaa"/>
                <a:ea typeface="Comfortaa"/>
                <a:cs typeface="Comfortaa"/>
                <a:sym typeface="Comfortaa"/>
              </a:rPr>
              <a:t>action + skill = result</a:t>
            </a:r>
            <a:endParaRPr b="1" sz="4000">
              <a:solidFill>
                <a:schemeClr val="dk1"/>
              </a:solidFill>
              <a:latin typeface="Comfortaa"/>
              <a:ea typeface="Comfortaa"/>
              <a:cs typeface="Comfortaa"/>
              <a:sym typeface="Comfortaa"/>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sp>
        <p:nvSpPr>
          <p:cNvPr id="947" name="Google Shape;947;p7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48" name="Google Shape;948;p75"/>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49" name="Google Shape;949;p75"/>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Resume entry formula</a:t>
            </a:r>
            <a:endParaRPr b="1" sz="4500">
              <a:solidFill>
                <a:schemeClr val="lt1"/>
              </a:solidFill>
              <a:latin typeface="Lato"/>
              <a:ea typeface="Lato"/>
              <a:cs typeface="Lato"/>
              <a:sym typeface="Lato"/>
            </a:endParaRPr>
          </a:p>
        </p:txBody>
      </p:sp>
      <p:sp>
        <p:nvSpPr>
          <p:cNvPr id="950" name="Google Shape;950;p75"/>
          <p:cNvSpPr txBox="1"/>
          <p:nvPr/>
        </p:nvSpPr>
        <p:spPr>
          <a:xfrm>
            <a:off x="273750" y="1489700"/>
            <a:ext cx="8596500" cy="365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000">
                <a:solidFill>
                  <a:srgbClr val="FF0000"/>
                </a:solidFill>
                <a:latin typeface="Comfortaa"/>
                <a:ea typeface="Comfortaa"/>
                <a:cs typeface="Comfortaa"/>
                <a:sym typeface="Comfortaa"/>
              </a:rPr>
              <a:t>action</a:t>
            </a:r>
            <a:r>
              <a:rPr b="1" lang="en" sz="4000">
                <a:solidFill>
                  <a:schemeClr val="lt1"/>
                </a:solidFill>
                <a:latin typeface="Comfortaa"/>
                <a:ea typeface="Comfortaa"/>
                <a:cs typeface="Comfortaa"/>
                <a:sym typeface="Comfortaa"/>
              </a:rPr>
              <a:t> + </a:t>
            </a:r>
            <a:r>
              <a:rPr b="1" lang="en" sz="4000">
                <a:solidFill>
                  <a:srgbClr val="00CA00"/>
                </a:solidFill>
                <a:latin typeface="Comfortaa"/>
                <a:ea typeface="Comfortaa"/>
                <a:cs typeface="Comfortaa"/>
                <a:sym typeface="Comfortaa"/>
              </a:rPr>
              <a:t>skill</a:t>
            </a:r>
            <a:r>
              <a:rPr b="1" lang="en" sz="4000">
                <a:solidFill>
                  <a:schemeClr val="lt1"/>
                </a:solidFill>
                <a:latin typeface="Comfortaa"/>
                <a:ea typeface="Comfortaa"/>
                <a:cs typeface="Comfortaa"/>
                <a:sym typeface="Comfortaa"/>
              </a:rPr>
              <a:t> = </a:t>
            </a:r>
            <a:r>
              <a:rPr b="1" lang="en" sz="4000">
                <a:solidFill>
                  <a:srgbClr val="00FFFF"/>
                </a:solidFill>
                <a:latin typeface="Comfortaa"/>
                <a:ea typeface="Comfortaa"/>
                <a:cs typeface="Comfortaa"/>
                <a:sym typeface="Comfortaa"/>
              </a:rPr>
              <a:t>result</a:t>
            </a:r>
            <a:endParaRPr b="1" sz="4000">
              <a:solidFill>
                <a:srgbClr val="00FFFF"/>
              </a:solidFill>
              <a:latin typeface="Comfortaa"/>
              <a:ea typeface="Comfortaa"/>
              <a:cs typeface="Comfortaa"/>
              <a:sym typeface="Comfortaa"/>
            </a:endParaRPr>
          </a:p>
          <a:p>
            <a:pPr indent="0" lvl="0" marL="0" rtl="0" algn="l">
              <a:spcBef>
                <a:spcPts val="0"/>
              </a:spcBef>
              <a:spcAft>
                <a:spcPts val="0"/>
              </a:spcAft>
              <a:buNone/>
            </a:pPr>
            <a:r>
              <a:t/>
            </a:r>
            <a:endParaRPr b="1" sz="2400">
              <a:solidFill>
                <a:schemeClr val="lt1"/>
              </a:solidFill>
              <a:latin typeface="Lato"/>
              <a:ea typeface="Lato"/>
              <a:cs typeface="Lato"/>
              <a:sym typeface="Lato"/>
            </a:endParaRPr>
          </a:p>
          <a:p>
            <a:pPr indent="0" lvl="0" marL="0" rtl="0" algn="l">
              <a:spcBef>
                <a:spcPts val="0"/>
              </a:spcBef>
              <a:spcAft>
                <a:spcPts val="0"/>
              </a:spcAft>
              <a:buNone/>
            </a:pPr>
            <a:r>
              <a:t/>
            </a:r>
            <a:endParaRPr b="1" sz="2400">
              <a:solidFill>
                <a:schemeClr val="lt1"/>
              </a:solidFill>
              <a:latin typeface="Lato"/>
              <a:ea typeface="Lato"/>
              <a:cs typeface="Lato"/>
              <a:sym typeface="Lato"/>
            </a:endParaRPr>
          </a:p>
          <a:p>
            <a:pPr indent="0" lvl="0" marL="0" rtl="0" algn="ctr">
              <a:spcBef>
                <a:spcPts val="0"/>
              </a:spcBef>
              <a:spcAft>
                <a:spcPts val="0"/>
              </a:spcAft>
              <a:buNone/>
            </a:pPr>
            <a:r>
              <a:rPr b="1" lang="en" sz="2400">
                <a:solidFill>
                  <a:schemeClr val="lt1"/>
                </a:solidFill>
                <a:latin typeface="Lato"/>
                <a:ea typeface="Lato"/>
                <a:cs typeface="Lato"/>
                <a:sym typeface="Lato"/>
              </a:rPr>
              <a:t>Good:</a:t>
            </a:r>
            <a:r>
              <a:rPr b="1" lang="en" sz="2400">
                <a:solidFill>
                  <a:srgbClr val="FF0000"/>
                </a:solidFill>
                <a:latin typeface="Lato"/>
                <a:ea typeface="Lato"/>
                <a:cs typeface="Lato"/>
                <a:sym typeface="Lato"/>
              </a:rPr>
              <a:t> Programmed</a:t>
            </a:r>
            <a:r>
              <a:rPr b="1" lang="en" sz="2400">
                <a:solidFill>
                  <a:schemeClr val="lt1"/>
                </a:solidFill>
                <a:latin typeface="Lato"/>
                <a:ea typeface="Lato"/>
                <a:cs typeface="Lato"/>
                <a:sym typeface="Lato"/>
              </a:rPr>
              <a:t> a </a:t>
            </a:r>
            <a:r>
              <a:rPr b="1" lang="en" sz="2400">
                <a:solidFill>
                  <a:srgbClr val="00CA00"/>
                </a:solidFill>
                <a:latin typeface="Lato"/>
                <a:ea typeface="Lato"/>
                <a:cs typeface="Lato"/>
                <a:sym typeface="Lato"/>
              </a:rPr>
              <a:t>C++ IMGui tool</a:t>
            </a:r>
            <a:r>
              <a:rPr b="1" lang="en" sz="2400">
                <a:solidFill>
                  <a:schemeClr val="lt1"/>
                </a:solidFill>
                <a:latin typeface="Lato"/>
                <a:ea typeface="Lato"/>
                <a:cs typeface="Lato"/>
                <a:sym typeface="Lato"/>
              </a:rPr>
              <a:t> to quickly test over 300 weapon attachment configurations, improving QA testing </a:t>
            </a:r>
            <a:r>
              <a:rPr b="1" lang="en" sz="2400">
                <a:solidFill>
                  <a:srgbClr val="00FFFF"/>
                </a:solidFill>
                <a:latin typeface="Lato"/>
                <a:ea typeface="Lato"/>
                <a:cs typeface="Lato"/>
                <a:sym typeface="Lato"/>
              </a:rPr>
              <a:t>speed from several minutes to a few seconds</a:t>
            </a:r>
            <a:r>
              <a:rPr b="1" lang="en" sz="2400">
                <a:solidFill>
                  <a:schemeClr val="lt1"/>
                </a:solidFill>
                <a:latin typeface="Lato"/>
                <a:ea typeface="Lato"/>
                <a:cs typeface="Lato"/>
                <a:sym typeface="Lato"/>
              </a:rPr>
              <a:t>.</a:t>
            </a:r>
            <a:endParaRPr b="1" sz="2400">
              <a:solidFill>
                <a:schemeClr val="lt1"/>
              </a:solidFill>
              <a:latin typeface="Lato"/>
              <a:ea typeface="Lato"/>
              <a:cs typeface="Lato"/>
              <a:sym typeface="Lato"/>
            </a:endParaRPr>
          </a:p>
          <a:p>
            <a:pPr indent="0" lvl="0" marL="0" rtl="0" algn="ctr">
              <a:spcBef>
                <a:spcPts val="0"/>
              </a:spcBef>
              <a:spcAft>
                <a:spcPts val="0"/>
              </a:spcAft>
              <a:buNone/>
            </a:pPr>
            <a:r>
              <a:t/>
            </a:r>
            <a:endParaRPr b="1" sz="2400">
              <a:solidFill>
                <a:schemeClr val="lt1"/>
              </a:solidFill>
              <a:latin typeface="Lato"/>
              <a:ea typeface="Lato"/>
              <a:cs typeface="Lato"/>
              <a:sym typeface="Lato"/>
            </a:endParaRPr>
          </a:p>
          <a:p>
            <a:pPr indent="0" lvl="0" marL="0" rtl="0" algn="ctr">
              <a:spcBef>
                <a:spcPts val="0"/>
              </a:spcBef>
              <a:spcAft>
                <a:spcPts val="0"/>
              </a:spcAft>
              <a:buNone/>
            </a:pPr>
            <a:r>
              <a:t/>
            </a:r>
            <a:endParaRPr b="1" sz="2400">
              <a:solidFill>
                <a:schemeClr val="lt1"/>
              </a:solidFill>
              <a:latin typeface="Lato"/>
              <a:ea typeface="Lato"/>
              <a:cs typeface="Lato"/>
              <a:sym typeface="Lato"/>
            </a:endParaRPr>
          </a:p>
        </p:txBody>
      </p:sp>
      <p:pic>
        <p:nvPicPr>
          <p:cNvPr id="951" name="Google Shape;951;p75"/>
          <p:cNvPicPr preferRelativeResize="0"/>
          <p:nvPr/>
        </p:nvPicPr>
        <p:blipFill>
          <a:blip r:embed="rId4">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5" name="Shape 955"/>
        <p:cNvGrpSpPr/>
        <p:nvPr/>
      </p:nvGrpSpPr>
      <p:grpSpPr>
        <a:xfrm>
          <a:off x="0" y="0"/>
          <a:ext cx="0" cy="0"/>
          <a:chOff x="0" y="0"/>
          <a:chExt cx="0" cy="0"/>
        </a:xfrm>
      </p:grpSpPr>
      <p:sp>
        <p:nvSpPr>
          <p:cNvPr id="956" name="Google Shape;956;p7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57" name="Google Shape;957;p76"/>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58" name="Google Shape;958;p76"/>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Find the Numbers</a:t>
            </a:r>
            <a:endParaRPr b="1" sz="4500">
              <a:solidFill>
                <a:schemeClr val="lt1"/>
              </a:solidFill>
              <a:latin typeface="Lato"/>
              <a:ea typeface="Lato"/>
              <a:cs typeface="Lato"/>
              <a:sym typeface="Lato"/>
            </a:endParaRPr>
          </a:p>
        </p:txBody>
      </p:sp>
      <p:sp>
        <p:nvSpPr>
          <p:cNvPr id="959" name="Google Shape;959;p76"/>
          <p:cNvSpPr txBox="1"/>
          <p:nvPr/>
        </p:nvSpPr>
        <p:spPr>
          <a:xfrm>
            <a:off x="273750" y="1389325"/>
            <a:ext cx="8596500" cy="344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300">
                <a:solidFill>
                  <a:schemeClr val="lt1"/>
                </a:solidFill>
                <a:latin typeface="Comfortaa"/>
                <a:ea typeface="Comfortaa"/>
                <a:cs typeface="Comfortaa"/>
                <a:sym typeface="Comfortaa"/>
              </a:rPr>
              <a:t>I fix bugs</a:t>
            </a:r>
            <a:endParaRPr b="1" sz="5300">
              <a:solidFill>
                <a:schemeClr val="lt1"/>
              </a:solidFill>
              <a:latin typeface="Comfortaa"/>
              <a:ea typeface="Comfortaa"/>
              <a:cs typeface="Comfortaa"/>
              <a:sym typeface="Comfortaa"/>
            </a:endParaRPr>
          </a:p>
          <a:p>
            <a:pPr indent="0" lvl="0" marL="0" rtl="0" algn="ctr">
              <a:spcBef>
                <a:spcPts val="0"/>
              </a:spcBef>
              <a:spcAft>
                <a:spcPts val="0"/>
              </a:spcAft>
              <a:buNone/>
            </a:pPr>
            <a:r>
              <a:rPr b="1" lang="en" sz="5300">
                <a:solidFill>
                  <a:schemeClr val="lt1"/>
                </a:solidFill>
                <a:latin typeface="Comfortaa"/>
                <a:ea typeface="Comfortaa"/>
                <a:cs typeface="Comfortaa"/>
                <a:sym typeface="Comfortaa"/>
              </a:rPr>
              <a:t>vs</a:t>
            </a:r>
            <a:endParaRPr b="1" sz="5300">
              <a:solidFill>
                <a:schemeClr val="lt1"/>
              </a:solidFill>
              <a:latin typeface="Comfortaa"/>
              <a:ea typeface="Comfortaa"/>
              <a:cs typeface="Comfortaa"/>
              <a:sym typeface="Comfortaa"/>
            </a:endParaRPr>
          </a:p>
          <a:p>
            <a:pPr indent="0" lvl="0" marL="0" rtl="0" algn="ctr">
              <a:spcBef>
                <a:spcPts val="0"/>
              </a:spcBef>
              <a:spcAft>
                <a:spcPts val="0"/>
              </a:spcAft>
              <a:buNone/>
            </a:pPr>
            <a:r>
              <a:rPr b="1" lang="en" sz="5300">
                <a:solidFill>
                  <a:schemeClr val="lt1"/>
                </a:solidFill>
                <a:latin typeface="Comfortaa"/>
                <a:ea typeface="Comfortaa"/>
                <a:cs typeface="Comfortaa"/>
                <a:sym typeface="Comfortaa"/>
              </a:rPr>
              <a:t>I fixed </a:t>
            </a:r>
            <a:r>
              <a:rPr b="1" lang="en" sz="6100">
                <a:solidFill>
                  <a:srgbClr val="54AC48"/>
                </a:solidFill>
                <a:latin typeface="Comfortaa"/>
                <a:ea typeface="Comfortaa"/>
                <a:cs typeface="Comfortaa"/>
                <a:sym typeface="Comfortaa"/>
              </a:rPr>
              <a:t>5</a:t>
            </a:r>
            <a:r>
              <a:rPr b="1" lang="en" sz="5300">
                <a:solidFill>
                  <a:schemeClr val="lt1"/>
                </a:solidFill>
                <a:latin typeface="Comfortaa"/>
                <a:ea typeface="Comfortaa"/>
                <a:cs typeface="Comfortaa"/>
                <a:sym typeface="Comfortaa"/>
              </a:rPr>
              <a:t> bugs</a:t>
            </a:r>
            <a:endParaRPr b="1" sz="3700">
              <a:solidFill>
                <a:schemeClr val="lt1"/>
              </a:solidFill>
              <a:latin typeface="Lato"/>
              <a:ea typeface="Lato"/>
              <a:cs typeface="Lato"/>
              <a:sym typeface="Lato"/>
            </a:endParaRPr>
          </a:p>
        </p:txBody>
      </p:sp>
      <p:pic>
        <p:nvPicPr>
          <p:cNvPr id="960" name="Google Shape;960;p76"/>
          <p:cNvPicPr preferRelativeResize="0"/>
          <p:nvPr/>
        </p:nvPicPr>
        <p:blipFill>
          <a:blip r:embed="rId4">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sp>
        <p:nvSpPr>
          <p:cNvPr id="965" name="Google Shape;965;p7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66" name="Google Shape;966;p7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67" name="Google Shape;967;p77"/>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Resume entry formula</a:t>
            </a:r>
            <a:endParaRPr b="1" sz="4500">
              <a:solidFill>
                <a:schemeClr val="lt1"/>
              </a:solidFill>
              <a:latin typeface="Lato"/>
              <a:ea typeface="Lato"/>
              <a:cs typeface="Lato"/>
              <a:sym typeface="Lato"/>
            </a:endParaRPr>
          </a:p>
        </p:txBody>
      </p:sp>
      <p:sp>
        <p:nvSpPr>
          <p:cNvPr id="968" name="Google Shape;968;p77"/>
          <p:cNvSpPr txBox="1"/>
          <p:nvPr/>
        </p:nvSpPr>
        <p:spPr>
          <a:xfrm>
            <a:off x="273750" y="2148500"/>
            <a:ext cx="8596500" cy="299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5100">
                <a:solidFill>
                  <a:srgbClr val="FF0000"/>
                </a:solidFill>
                <a:latin typeface="Comfortaa"/>
                <a:ea typeface="Comfortaa"/>
                <a:cs typeface="Comfortaa"/>
                <a:sym typeface="Comfortaa"/>
              </a:rPr>
              <a:t>action</a:t>
            </a:r>
            <a:r>
              <a:rPr b="1" lang="en" sz="5100">
                <a:solidFill>
                  <a:schemeClr val="lt1"/>
                </a:solidFill>
                <a:latin typeface="Comfortaa"/>
                <a:ea typeface="Comfortaa"/>
                <a:cs typeface="Comfortaa"/>
                <a:sym typeface="Comfortaa"/>
              </a:rPr>
              <a:t> + </a:t>
            </a:r>
            <a:r>
              <a:rPr b="1" lang="en" sz="5100">
                <a:solidFill>
                  <a:srgbClr val="00CA00"/>
                </a:solidFill>
                <a:latin typeface="Comfortaa"/>
                <a:ea typeface="Comfortaa"/>
                <a:cs typeface="Comfortaa"/>
                <a:sym typeface="Comfortaa"/>
              </a:rPr>
              <a:t>skill</a:t>
            </a:r>
            <a:r>
              <a:rPr b="1" lang="en" sz="5100">
                <a:solidFill>
                  <a:schemeClr val="lt1"/>
                </a:solidFill>
                <a:latin typeface="Comfortaa"/>
                <a:ea typeface="Comfortaa"/>
                <a:cs typeface="Comfortaa"/>
                <a:sym typeface="Comfortaa"/>
              </a:rPr>
              <a:t> = </a:t>
            </a:r>
            <a:r>
              <a:rPr b="1" lang="en" sz="5100">
                <a:solidFill>
                  <a:srgbClr val="00FFFF"/>
                </a:solidFill>
                <a:latin typeface="Comfortaa"/>
                <a:ea typeface="Comfortaa"/>
                <a:cs typeface="Comfortaa"/>
                <a:sym typeface="Comfortaa"/>
              </a:rPr>
              <a:t>result</a:t>
            </a:r>
            <a:endParaRPr b="1" sz="3500">
              <a:solidFill>
                <a:schemeClr val="lt1"/>
              </a:solidFill>
              <a:latin typeface="Lato"/>
              <a:ea typeface="Lato"/>
              <a:cs typeface="Lato"/>
              <a:sym typeface="Lato"/>
            </a:endParaRPr>
          </a:p>
        </p:txBody>
      </p:sp>
      <p:pic>
        <p:nvPicPr>
          <p:cNvPr id="969" name="Google Shape;969;p77"/>
          <p:cNvPicPr preferRelativeResize="0"/>
          <p:nvPr/>
        </p:nvPicPr>
        <p:blipFill>
          <a:blip r:embed="rId4">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sp>
        <p:nvSpPr>
          <p:cNvPr id="974" name="Google Shape;974;p7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75" name="Google Shape;975;p78"/>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76" name="Google Shape;976;p78"/>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Bonus resume tips</a:t>
            </a:r>
            <a:endParaRPr b="1" sz="4500">
              <a:solidFill>
                <a:schemeClr val="lt1"/>
              </a:solidFill>
              <a:latin typeface="Lato"/>
              <a:ea typeface="Lato"/>
              <a:cs typeface="Lato"/>
              <a:sym typeface="Lato"/>
            </a:endParaRPr>
          </a:p>
        </p:txBody>
      </p:sp>
      <p:sp>
        <p:nvSpPr>
          <p:cNvPr id="977" name="Google Shape;977;p78"/>
          <p:cNvSpPr txBox="1"/>
          <p:nvPr/>
        </p:nvSpPr>
        <p:spPr>
          <a:xfrm>
            <a:off x="273750" y="970775"/>
            <a:ext cx="7831500" cy="41724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When you use verbs, make them all the same tense. </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Try to avoid vague words like leveraged. Instead of “developed” say how you developed it such as “programmed” or “designed”: this is a place where being specific HELPS you.</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There are other places where being specific can HURT you, like your graduation date or your address. When you’re vague, people tend to fill in the blanks with what they want to hear. So in some cases it can help to be vague.</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Never quantify your skill competency, for example never say, “I have 75% C++ skill”. You should not be making a list of skills anyway. And a resume should never have a bar graph, bulleted list, or ranking of skills. </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If you have a project where you did multiple roles, just list the role you are applying for. If I made an indie game, and I made the whole game but I’m applying as a programmer, I’m just going to say that I programmed it.</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Keep your resume easy to skim-read. Use bullet points, not paragraphs.</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Don’t list your college courses, state what you achieved in them (like making a final project).</a:t>
            </a:r>
            <a:endParaRPr>
              <a:solidFill>
                <a:schemeClr val="lt1"/>
              </a:solidFill>
              <a:latin typeface="Lato"/>
              <a:ea typeface="Lato"/>
              <a:cs typeface="Lato"/>
              <a:sym typeface="Lato"/>
            </a:endParaRPr>
          </a:p>
          <a:p>
            <a:pPr indent="0" lvl="0" marL="0" rtl="0" algn="ctr">
              <a:spcBef>
                <a:spcPts val="0"/>
              </a:spcBef>
              <a:spcAft>
                <a:spcPts val="0"/>
              </a:spcAft>
              <a:buNone/>
            </a:pPr>
            <a:r>
              <a:t/>
            </a:r>
            <a:endParaRPr b="1" sz="2200">
              <a:solidFill>
                <a:schemeClr val="lt1"/>
              </a:solidFill>
              <a:latin typeface="Lato"/>
              <a:ea typeface="Lato"/>
              <a:cs typeface="Lato"/>
              <a:sym typeface="Lato"/>
            </a:endParaRPr>
          </a:p>
        </p:txBody>
      </p:sp>
      <p:pic>
        <p:nvPicPr>
          <p:cNvPr id="978" name="Google Shape;978;p78"/>
          <p:cNvPicPr preferRelativeResize="0"/>
          <p:nvPr/>
        </p:nvPicPr>
        <p:blipFill>
          <a:blip r:embed="rId4">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7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84" name="Google Shape;984;p79"/>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85" name="Google Shape;985;p79"/>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Bonus resume tips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sp>
        <p:nvSpPr>
          <p:cNvPr id="986" name="Google Shape;986;p79"/>
          <p:cNvSpPr txBox="1"/>
          <p:nvPr/>
        </p:nvSpPr>
        <p:spPr>
          <a:xfrm>
            <a:off x="273750" y="970775"/>
            <a:ext cx="4174500" cy="41724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One final tip for your resume. Okay, I’m going to teach you a little secret. Now you ALREADY know a resume should only be one page. But let's say you have a lot of projects and you can’t quiiiite fit it into one page. Don’t be afraid to just make the page bigger. Instead of 8.5 by 11 inches. Make it 12 or 13 inches. They’re not going to print it! Nobody’s going to know. How would they know? They’re not going to know. Okay, just don’t tell anybody. Shhhh, secret.</a:t>
            </a:r>
            <a:endParaRPr>
              <a:solidFill>
                <a:schemeClr val="lt1"/>
              </a:solidFill>
              <a:latin typeface="Lato"/>
              <a:ea typeface="Lato"/>
              <a:cs typeface="Lato"/>
              <a:sym typeface="Lato"/>
            </a:endParaRPr>
          </a:p>
          <a:p>
            <a:pPr indent="-317500" lvl="1" marL="9144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This idea was inspired from  Stone Librande, from his lecture in my Stanford course: </a:t>
            </a:r>
            <a:r>
              <a:rPr lang="en" u="sng">
                <a:solidFill>
                  <a:schemeClr val="hlink"/>
                </a:solidFill>
                <a:latin typeface="Lato"/>
                <a:ea typeface="Lato"/>
                <a:cs typeface="Lato"/>
                <a:sym typeface="Lato"/>
                <a:hlinkClick r:id="rId4"/>
              </a:rPr>
              <a:t>https://www.youtube.com/watch?v=GXmsxYm0Mk0</a:t>
            </a:r>
            <a:endParaRPr>
              <a:solidFill>
                <a:schemeClr val="lt1"/>
              </a:solidFill>
              <a:latin typeface="Lato"/>
              <a:ea typeface="Lato"/>
              <a:cs typeface="Lato"/>
              <a:sym typeface="Lato"/>
            </a:endParaRPr>
          </a:p>
          <a:p>
            <a:pPr indent="0" lvl="0" marL="0" rtl="0" algn="ctr">
              <a:spcBef>
                <a:spcPts val="0"/>
              </a:spcBef>
              <a:spcAft>
                <a:spcPts val="0"/>
              </a:spcAft>
              <a:buNone/>
            </a:pPr>
            <a:r>
              <a:t/>
            </a:r>
            <a:endParaRPr b="1" sz="2200">
              <a:solidFill>
                <a:schemeClr val="lt1"/>
              </a:solidFill>
              <a:latin typeface="Lato"/>
              <a:ea typeface="Lato"/>
              <a:cs typeface="Lato"/>
              <a:sym typeface="Lato"/>
            </a:endParaRPr>
          </a:p>
        </p:txBody>
      </p:sp>
      <p:pic>
        <p:nvPicPr>
          <p:cNvPr id="987" name="Google Shape;987;p79"/>
          <p:cNvPicPr preferRelativeResize="0"/>
          <p:nvPr/>
        </p:nvPicPr>
        <p:blipFill>
          <a:blip r:embed="rId5">
            <a:alphaModFix/>
          </a:blip>
          <a:stretch>
            <a:fillRect/>
          </a:stretch>
        </p:blipFill>
        <p:spPr>
          <a:xfrm>
            <a:off x="8209767" y="4209267"/>
            <a:ext cx="934225" cy="934225"/>
          </a:xfrm>
          <a:prstGeom prst="rect">
            <a:avLst/>
          </a:prstGeom>
          <a:noFill/>
          <a:ln>
            <a:noFill/>
          </a:ln>
        </p:spPr>
      </p:pic>
      <p:pic>
        <p:nvPicPr>
          <p:cNvPr id="988" name="Google Shape;988;p79"/>
          <p:cNvPicPr preferRelativeResize="0"/>
          <p:nvPr/>
        </p:nvPicPr>
        <p:blipFill>
          <a:blip r:embed="rId6">
            <a:alphaModFix/>
          </a:blip>
          <a:stretch>
            <a:fillRect/>
          </a:stretch>
        </p:blipFill>
        <p:spPr>
          <a:xfrm>
            <a:off x="4489450" y="1123174"/>
            <a:ext cx="2771320" cy="3726650"/>
          </a:xfrm>
          <a:prstGeom prst="rect">
            <a:avLst/>
          </a:prstGeom>
          <a:noFill/>
          <a:ln cap="flat" cmpd="sng" w="38100">
            <a:solidFill>
              <a:schemeClr val="dk2"/>
            </a:solidFill>
            <a:prstDash val="solid"/>
            <a:round/>
            <a:headEnd len="sm" w="sm" type="none"/>
            <a:tailEnd len="sm" w="sm" type="none"/>
          </a:ln>
        </p:spPr>
      </p:pic>
      <p:pic>
        <p:nvPicPr>
          <p:cNvPr id="989" name="Google Shape;989;p79"/>
          <p:cNvPicPr preferRelativeResize="0"/>
          <p:nvPr/>
        </p:nvPicPr>
        <p:blipFill>
          <a:blip r:embed="rId7">
            <a:alphaModFix/>
          </a:blip>
          <a:stretch>
            <a:fillRect/>
          </a:stretch>
        </p:blipFill>
        <p:spPr>
          <a:xfrm>
            <a:off x="5779350" y="1307350"/>
            <a:ext cx="3205900" cy="32059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8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995" name="Google Shape;995;p80"/>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996" name="Google Shape;996;p80"/>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Bonus resume tips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997" name="Google Shape;997;p80"/>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998" name="Google Shape;998;p80"/>
          <p:cNvPicPr preferRelativeResize="0"/>
          <p:nvPr/>
        </p:nvPicPr>
        <p:blipFill rotWithShape="1">
          <a:blip r:embed="rId5">
            <a:alphaModFix/>
          </a:blip>
          <a:srcRect b="55178" l="1827" r="1962" t="1063"/>
          <a:stretch/>
        </p:blipFill>
        <p:spPr>
          <a:xfrm>
            <a:off x="1408075" y="1367950"/>
            <a:ext cx="5763650" cy="3381575"/>
          </a:xfrm>
          <a:prstGeom prst="rect">
            <a:avLst/>
          </a:prstGeom>
          <a:noFill/>
          <a:ln cap="flat" cmpd="sng" w="38100">
            <a:solidFill>
              <a:schemeClr val="dk2"/>
            </a:solidFill>
            <a:prstDash val="solid"/>
            <a:round/>
            <a:headEnd len="sm" w="sm" type="none"/>
            <a:tailEnd len="sm" w="sm" type="none"/>
          </a:ln>
        </p:spPr>
      </p:pic>
      <p:cxnSp>
        <p:nvCxnSpPr>
          <p:cNvPr id="999" name="Google Shape;999;p80"/>
          <p:cNvCxnSpPr/>
          <p:nvPr/>
        </p:nvCxnSpPr>
        <p:spPr>
          <a:xfrm flipH="1">
            <a:off x="3620900" y="1575450"/>
            <a:ext cx="2899800" cy="510600"/>
          </a:xfrm>
          <a:prstGeom prst="straightConnector1">
            <a:avLst/>
          </a:prstGeom>
          <a:noFill/>
          <a:ln cap="flat" cmpd="sng" w="76200">
            <a:solidFill>
              <a:srgbClr val="00CA00"/>
            </a:solidFill>
            <a:prstDash val="solid"/>
            <a:round/>
            <a:headEnd len="med" w="med" type="none"/>
            <a:tailEnd len="med" w="med" type="triangle"/>
          </a:ln>
        </p:spPr>
      </p:cxnSp>
      <p:sp>
        <p:nvSpPr>
          <p:cNvPr id="1000" name="Google Shape;1000;p80"/>
          <p:cNvSpPr/>
          <p:nvPr/>
        </p:nvSpPr>
        <p:spPr>
          <a:xfrm>
            <a:off x="1452425" y="1952375"/>
            <a:ext cx="2097600" cy="255300"/>
          </a:xfrm>
          <a:prstGeom prst="rect">
            <a:avLst/>
          </a:prstGeom>
          <a:noFill/>
          <a:ln cap="flat" cmpd="sng" w="38100">
            <a:solidFill>
              <a:srgbClr val="00CA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pic>
        <p:nvPicPr>
          <p:cNvPr id="1005" name="Google Shape;1005;p81"/>
          <p:cNvPicPr preferRelativeResize="0"/>
          <p:nvPr/>
        </p:nvPicPr>
        <p:blipFill rotWithShape="1">
          <a:blip r:embed="rId3">
            <a:alphaModFix/>
          </a:blip>
          <a:srcRect b="3822" l="2306" r="6866" t="5392"/>
          <a:stretch/>
        </p:blipFill>
        <p:spPr>
          <a:xfrm>
            <a:off x="0" y="0"/>
            <a:ext cx="9143999" cy="5142700"/>
          </a:xfrm>
          <a:prstGeom prst="rect">
            <a:avLst/>
          </a:prstGeom>
          <a:noFill/>
          <a:ln>
            <a:noFill/>
          </a:ln>
        </p:spPr>
      </p:pic>
      <p:sp>
        <p:nvSpPr>
          <p:cNvPr id="1006" name="Google Shape;1006;p8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07" name="Google Shape;1007;p81"/>
          <p:cNvPicPr preferRelativeResize="0"/>
          <p:nvPr/>
        </p:nvPicPr>
        <p:blipFill rotWithShape="1">
          <a:blip r:embed="rId4">
            <a:alphaModFix/>
          </a:blip>
          <a:srcRect b="0" l="9" r="19" t="0"/>
          <a:stretch/>
        </p:blipFill>
        <p:spPr>
          <a:xfrm>
            <a:off x="0" y="396"/>
            <a:ext cx="9143998" cy="5142707"/>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1" name="Shape 1011"/>
        <p:cNvGrpSpPr/>
        <p:nvPr/>
      </p:nvGrpSpPr>
      <p:grpSpPr>
        <a:xfrm>
          <a:off x="0" y="0"/>
          <a:ext cx="0" cy="0"/>
          <a:chOff x="0" y="0"/>
          <a:chExt cx="0" cy="0"/>
        </a:xfrm>
      </p:grpSpPr>
      <p:pic>
        <p:nvPicPr>
          <p:cNvPr id="1012" name="Google Shape;1012;p82"/>
          <p:cNvPicPr preferRelativeResize="0"/>
          <p:nvPr/>
        </p:nvPicPr>
        <p:blipFill>
          <a:blip r:embed="rId3">
            <a:alphaModFix/>
          </a:blip>
          <a:stretch>
            <a:fillRect/>
          </a:stretch>
        </p:blipFill>
        <p:spPr>
          <a:xfrm>
            <a:off x="1021600" y="1039224"/>
            <a:ext cx="7100798" cy="3561499"/>
          </a:xfrm>
          <a:prstGeom prst="rect">
            <a:avLst/>
          </a:prstGeom>
          <a:noFill/>
          <a:ln cap="flat" cmpd="sng" w="38100">
            <a:solidFill>
              <a:schemeClr val="dk2"/>
            </a:solidFill>
            <a:prstDash val="solid"/>
            <a:round/>
            <a:headEnd len="sm" w="sm" type="none"/>
            <a:tailEnd len="sm" w="sm" type="none"/>
          </a:ln>
        </p:spPr>
      </p:pic>
      <p:sp>
        <p:nvSpPr>
          <p:cNvPr id="1013" name="Google Shape;1013;p8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14" name="Google Shape;1014;p82"/>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1015" name="Google Shape;1015;p82"/>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Read other resumes!</a:t>
            </a:r>
            <a:endParaRPr b="1" sz="4500">
              <a:solidFill>
                <a:schemeClr val="lt1"/>
              </a:solidFill>
              <a:latin typeface="Lato"/>
              <a:ea typeface="Lato"/>
              <a:cs typeface="Lato"/>
              <a:sym typeface="Lato"/>
            </a:endParaRPr>
          </a:p>
        </p:txBody>
      </p:sp>
      <p:pic>
        <p:nvPicPr>
          <p:cNvPr id="1016" name="Google Shape;1016;p82"/>
          <p:cNvPicPr preferRelativeResize="0"/>
          <p:nvPr/>
        </p:nvPicPr>
        <p:blipFill>
          <a:blip r:embed="rId5">
            <a:alphaModFix/>
          </a:blip>
          <a:stretch>
            <a:fillRect/>
          </a:stretch>
        </p:blipFill>
        <p:spPr>
          <a:xfrm>
            <a:off x="8209767" y="4209267"/>
            <a:ext cx="934225" cy="934225"/>
          </a:xfrm>
          <a:prstGeom prst="rect">
            <a:avLst/>
          </a:prstGeom>
          <a:noFill/>
          <a:ln>
            <a:noFill/>
          </a:ln>
        </p:spPr>
      </p:pic>
      <p:pic>
        <p:nvPicPr>
          <p:cNvPr id="1017" name="Google Shape;1017;p82"/>
          <p:cNvPicPr preferRelativeResize="0"/>
          <p:nvPr/>
        </p:nvPicPr>
        <p:blipFill rotWithShape="1">
          <a:blip r:embed="rId6">
            <a:alphaModFix/>
          </a:blip>
          <a:srcRect b="7545" l="66449" r="0" t="25023"/>
          <a:stretch/>
        </p:blipFill>
        <p:spPr>
          <a:xfrm>
            <a:off x="5740100" y="1930400"/>
            <a:ext cx="2382302" cy="2401501"/>
          </a:xfrm>
          <a:prstGeom prst="rect">
            <a:avLst/>
          </a:prstGeom>
          <a:noFill/>
          <a:ln cap="flat" cmpd="sng" w="38100">
            <a:solidFill>
              <a:schemeClr val="dk2"/>
            </a:solidFill>
            <a:prstDash val="solid"/>
            <a:round/>
            <a:headEnd len="sm" w="sm" type="none"/>
            <a:tailEnd len="sm" w="sm" type="none"/>
          </a:ln>
        </p:spPr>
      </p:pic>
      <p:sp>
        <p:nvSpPr>
          <p:cNvPr id="1018" name="Google Shape;1018;p82"/>
          <p:cNvSpPr/>
          <p:nvPr/>
        </p:nvSpPr>
        <p:spPr>
          <a:xfrm>
            <a:off x="5740100" y="1930400"/>
            <a:ext cx="2382300" cy="2401500"/>
          </a:xfrm>
          <a:prstGeom prst="rect">
            <a:avLst/>
          </a:prstGeom>
          <a:noFill/>
          <a:ln cap="flat" cmpd="sng" w="38100">
            <a:solidFill>
              <a:srgbClr val="FA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19" name="Google Shape;1019;p82"/>
          <p:cNvSpPr txBox="1"/>
          <p:nvPr/>
        </p:nvSpPr>
        <p:spPr>
          <a:xfrm>
            <a:off x="650350" y="4600725"/>
            <a:ext cx="7153200" cy="4155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500">
                <a:solidFill>
                  <a:schemeClr val="lt1"/>
                </a:solidFill>
                <a:latin typeface="Lato"/>
                <a:ea typeface="Lato"/>
                <a:cs typeface="Lato"/>
                <a:sym typeface="Lato"/>
              </a:rPr>
              <a:t>https://www.etc.cmu.edu/learn/students</a:t>
            </a:r>
            <a:endParaRPr sz="1800">
              <a:solidFill>
                <a:schemeClr val="lt1"/>
              </a:solidFill>
              <a:latin typeface="Lato"/>
              <a:ea typeface="Lato"/>
              <a:cs typeface="Lato"/>
              <a:sym typeface="Lato"/>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8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25" name="Google Shape;1025;p83"/>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026" name="Google Shape;1026;p83"/>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Missing keywords?</a:t>
            </a:r>
            <a:endParaRPr b="1" sz="4500">
              <a:solidFill>
                <a:schemeClr val="lt1"/>
              </a:solidFill>
              <a:latin typeface="Lato"/>
              <a:ea typeface="Lato"/>
              <a:cs typeface="Lato"/>
              <a:sym typeface="Lato"/>
            </a:endParaRPr>
          </a:p>
        </p:txBody>
      </p:sp>
      <p:pic>
        <p:nvPicPr>
          <p:cNvPr id="1027" name="Google Shape;1027;p83"/>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028" name="Google Shape;1028;p83"/>
          <p:cNvPicPr preferRelativeResize="0"/>
          <p:nvPr/>
        </p:nvPicPr>
        <p:blipFill>
          <a:blip r:embed="rId5">
            <a:alphaModFix/>
          </a:blip>
          <a:stretch>
            <a:fillRect/>
          </a:stretch>
        </p:blipFill>
        <p:spPr>
          <a:xfrm>
            <a:off x="3356463" y="1055900"/>
            <a:ext cx="5686425" cy="3981450"/>
          </a:xfrm>
          <a:prstGeom prst="rect">
            <a:avLst/>
          </a:prstGeom>
          <a:noFill/>
          <a:ln>
            <a:noFill/>
          </a:ln>
        </p:spPr>
      </p:pic>
      <p:pic>
        <p:nvPicPr>
          <p:cNvPr id="1029" name="Google Shape;1029;p83"/>
          <p:cNvPicPr preferRelativeResize="0"/>
          <p:nvPr/>
        </p:nvPicPr>
        <p:blipFill>
          <a:blip r:embed="rId6">
            <a:alphaModFix/>
          </a:blip>
          <a:stretch>
            <a:fillRect/>
          </a:stretch>
        </p:blipFill>
        <p:spPr>
          <a:xfrm>
            <a:off x="599950" y="1084975"/>
            <a:ext cx="3458325" cy="3652325"/>
          </a:xfrm>
          <a:prstGeom prst="rect">
            <a:avLst/>
          </a:prstGeom>
          <a:noFill/>
          <a:ln>
            <a:noFill/>
          </a:ln>
        </p:spPr>
      </p:pic>
      <p:sp>
        <p:nvSpPr>
          <p:cNvPr id="1030" name="Google Shape;1030;p83"/>
          <p:cNvSpPr txBox="1"/>
          <p:nvPr/>
        </p:nvSpPr>
        <p:spPr>
          <a:xfrm>
            <a:off x="1338025" y="1867175"/>
            <a:ext cx="3000000" cy="176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rgbClr val="666666"/>
                </a:solidFill>
                <a:latin typeface="Lato"/>
                <a:ea typeface="Lato"/>
                <a:cs typeface="Lato"/>
                <a:sym typeface="Lato"/>
              </a:rPr>
              <a:t>Senior</a:t>
            </a:r>
            <a:endParaRPr b="1" sz="2700">
              <a:solidFill>
                <a:srgbClr val="666666"/>
              </a:solidFill>
              <a:latin typeface="Lato"/>
              <a:ea typeface="Lato"/>
              <a:cs typeface="Lato"/>
              <a:sym typeface="Lato"/>
            </a:endParaRPr>
          </a:p>
          <a:p>
            <a:pPr indent="0" lvl="0" marL="0" rtl="0" algn="l">
              <a:spcBef>
                <a:spcPts val="0"/>
              </a:spcBef>
              <a:spcAft>
                <a:spcPts val="0"/>
              </a:spcAft>
              <a:buNone/>
            </a:pPr>
            <a:r>
              <a:rPr b="1" lang="en" sz="2700">
                <a:solidFill>
                  <a:srgbClr val="666666"/>
                </a:solidFill>
                <a:latin typeface="Lato"/>
                <a:ea typeface="Lato"/>
                <a:cs typeface="Lato"/>
                <a:sym typeface="Lato"/>
              </a:rPr>
              <a:t>Unity</a:t>
            </a:r>
            <a:endParaRPr b="1" sz="2700">
              <a:solidFill>
                <a:srgbClr val="666666"/>
              </a:solidFill>
              <a:latin typeface="Lato"/>
              <a:ea typeface="Lato"/>
              <a:cs typeface="Lato"/>
              <a:sym typeface="Lato"/>
            </a:endParaRPr>
          </a:p>
          <a:p>
            <a:pPr indent="0" lvl="0" marL="0" rtl="0" algn="l">
              <a:spcBef>
                <a:spcPts val="0"/>
              </a:spcBef>
              <a:spcAft>
                <a:spcPts val="0"/>
              </a:spcAft>
              <a:buNone/>
            </a:pPr>
            <a:r>
              <a:rPr b="1" lang="en" sz="2700">
                <a:solidFill>
                  <a:srgbClr val="666666"/>
                </a:solidFill>
                <a:latin typeface="Lato"/>
                <a:ea typeface="Lato"/>
                <a:cs typeface="Lato"/>
                <a:sym typeface="Lato"/>
              </a:rPr>
              <a:t>Mobile</a:t>
            </a:r>
            <a:endParaRPr b="1" sz="2700">
              <a:solidFill>
                <a:srgbClr val="666666"/>
              </a:solidFill>
              <a:latin typeface="Lato"/>
              <a:ea typeface="Lato"/>
              <a:cs typeface="Lato"/>
              <a:sym typeface="Lato"/>
            </a:endParaRPr>
          </a:p>
          <a:p>
            <a:pPr indent="0" lvl="0" marL="0" rtl="0" algn="l">
              <a:lnSpc>
                <a:spcPct val="80000"/>
              </a:lnSpc>
              <a:spcBef>
                <a:spcPts val="0"/>
              </a:spcBef>
              <a:spcAft>
                <a:spcPts val="0"/>
              </a:spcAft>
              <a:buNone/>
            </a:pPr>
            <a:r>
              <a:rPr b="1" lang="en" sz="2700">
                <a:solidFill>
                  <a:srgbClr val="E61F24"/>
                </a:solidFill>
                <a:latin typeface="Lato"/>
                <a:ea typeface="Lato"/>
                <a:cs typeface="Lato"/>
                <a:sym typeface="Lato"/>
              </a:rPr>
              <a:t>Multiplayer</a:t>
            </a:r>
            <a:endParaRPr b="1" sz="2700">
              <a:solidFill>
                <a:srgbClr val="E61F24"/>
              </a:solidFill>
              <a:latin typeface="Lato"/>
              <a:ea typeface="Lato"/>
              <a:cs typeface="Lato"/>
              <a:sym typeface="Lato"/>
            </a:endParaRPr>
          </a:p>
        </p:txBody>
      </p:sp>
      <p:sp>
        <p:nvSpPr>
          <p:cNvPr id="1031" name="Google Shape;1031;p83"/>
          <p:cNvSpPr/>
          <p:nvPr/>
        </p:nvSpPr>
        <p:spPr>
          <a:xfrm>
            <a:off x="973400" y="3586825"/>
            <a:ext cx="3000000" cy="874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32" name="Google Shape;1032;p83"/>
          <p:cNvSpPr/>
          <p:nvPr/>
        </p:nvSpPr>
        <p:spPr>
          <a:xfrm>
            <a:off x="973400" y="1747050"/>
            <a:ext cx="3000000" cy="2643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33" name="Google Shape;1033;p83"/>
          <p:cNvSpPr/>
          <p:nvPr/>
        </p:nvSpPr>
        <p:spPr>
          <a:xfrm>
            <a:off x="973400" y="1669450"/>
            <a:ext cx="440700" cy="40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34" name="Google Shape;1034;p83"/>
          <p:cNvSpPr/>
          <p:nvPr/>
        </p:nvSpPr>
        <p:spPr>
          <a:xfrm>
            <a:off x="970425" y="1981100"/>
            <a:ext cx="440700" cy="1605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035" name="Google Shape;1035;p83"/>
          <p:cNvPicPr preferRelativeResize="0"/>
          <p:nvPr/>
        </p:nvPicPr>
        <p:blipFill>
          <a:blip r:embed="rId7">
            <a:alphaModFix/>
          </a:blip>
          <a:stretch>
            <a:fillRect/>
          </a:stretch>
        </p:blipFill>
        <p:spPr>
          <a:xfrm>
            <a:off x="1061613" y="2044375"/>
            <a:ext cx="264279" cy="264301"/>
          </a:xfrm>
          <a:prstGeom prst="rect">
            <a:avLst/>
          </a:prstGeom>
          <a:noFill/>
          <a:ln>
            <a:noFill/>
          </a:ln>
        </p:spPr>
      </p:pic>
      <p:pic>
        <p:nvPicPr>
          <p:cNvPr id="1036" name="Google Shape;1036;p83"/>
          <p:cNvPicPr preferRelativeResize="0"/>
          <p:nvPr/>
        </p:nvPicPr>
        <p:blipFill>
          <a:blip r:embed="rId7">
            <a:alphaModFix/>
          </a:blip>
          <a:stretch>
            <a:fillRect/>
          </a:stretch>
        </p:blipFill>
        <p:spPr>
          <a:xfrm>
            <a:off x="1061625" y="2440950"/>
            <a:ext cx="276399" cy="264274"/>
          </a:xfrm>
          <a:prstGeom prst="rect">
            <a:avLst/>
          </a:prstGeom>
          <a:noFill/>
          <a:ln>
            <a:noFill/>
          </a:ln>
        </p:spPr>
      </p:pic>
      <p:pic>
        <p:nvPicPr>
          <p:cNvPr id="1037" name="Google Shape;1037;p83"/>
          <p:cNvPicPr preferRelativeResize="0"/>
          <p:nvPr/>
        </p:nvPicPr>
        <p:blipFill>
          <a:blip r:embed="rId7">
            <a:alphaModFix/>
          </a:blip>
          <a:stretch>
            <a:fillRect/>
          </a:stretch>
        </p:blipFill>
        <p:spPr>
          <a:xfrm>
            <a:off x="1073738" y="2831229"/>
            <a:ext cx="264274" cy="264274"/>
          </a:xfrm>
          <a:prstGeom prst="rect">
            <a:avLst/>
          </a:prstGeom>
          <a:noFill/>
          <a:ln>
            <a:noFill/>
          </a:ln>
        </p:spPr>
      </p:pic>
      <p:sp>
        <p:nvSpPr>
          <p:cNvPr id="1038" name="Google Shape;1038;p83"/>
          <p:cNvSpPr/>
          <p:nvPr/>
        </p:nvSpPr>
        <p:spPr>
          <a:xfrm>
            <a:off x="1073725" y="2440938"/>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039" name="Google Shape;1039;p83"/>
          <p:cNvPicPr preferRelativeResize="0"/>
          <p:nvPr/>
        </p:nvPicPr>
        <p:blipFill rotWithShape="1">
          <a:blip r:embed="rId8">
            <a:alphaModFix/>
          </a:blip>
          <a:srcRect b="21436" l="16819" r="16411" t="13365"/>
          <a:stretch/>
        </p:blipFill>
        <p:spPr>
          <a:xfrm>
            <a:off x="1073750" y="3221525"/>
            <a:ext cx="264250" cy="264275"/>
          </a:xfrm>
          <a:prstGeom prst="rect">
            <a:avLst/>
          </a:prstGeom>
          <a:noFill/>
          <a:ln>
            <a:noFill/>
          </a:ln>
        </p:spPr>
      </p:pic>
      <p:sp>
        <p:nvSpPr>
          <p:cNvPr id="1040" name="Google Shape;1040;p83"/>
          <p:cNvSpPr/>
          <p:nvPr/>
        </p:nvSpPr>
        <p:spPr>
          <a:xfrm>
            <a:off x="1073725" y="283750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41" name="Google Shape;1041;p83"/>
          <p:cNvSpPr/>
          <p:nvPr/>
        </p:nvSpPr>
        <p:spPr>
          <a:xfrm>
            <a:off x="1073725" y="322150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42" name="Google Shape;1042;p83"/>
          <p:cNvSpPr/>
          <p:nvPr/>
        </p:nvSpPr>
        <p:spPr>
          <a:xfrm>
            <a:off x="1061613" y="2044400"/>
            <a:ext cx="264300" cy="2643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pic>
        <p:nvPicPr>
          <p:cNvPr id="1047" name="Google Shape;1047;p84"/>
          <p:cNvPicPr preferRelativeResize="0"/>
          <p:nvPr/>
        </p:nvPicPr>
        <p:blipFill rotWithShape="1">
          <a:blip r:embed="rId3">
            <a:alphaModFix/>
          </a:blip>
          <a:srcRect b="348" l="0" r="9082" t="0"/>
          <a:stretch/>
        </p:blipFill>
        <p:spPr>
          <a:xfrm>
            <a:off x="3787600" y="966150"/>
            <a:ext cx="5291899" cy="4064924"/>
          </a:xfrm>
          <a:prstGeom prst="rect">
            <a:avLst/>
          </a:prstGeom>
          <a:noFill/>
          <a:ln>
            <a:noFill/>
          </a:ln>
        </p:spPr>
      </p:pic>
      <p:pic>
        <p:nvPicPr>
          <p:cNvPr id="1048" name="Google Shape;1048;p84"/>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1049" name="Google Shape;1049;p84"/>
          <p:cNvSpPr txBox="1"/>
          <p:nvPr/>
        </p:nvSpPr>
        <p:spPr>
          <a:xfrm>
            <a:off x="-115275" y="912250"/>
            <a:ext cx="51465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Speaker Bio</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Roles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Search</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Post Analysis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Resumes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Portfolios</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1050" name="Google Shape;1050;p84"/>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Roadmap</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400">
              <a:solidFill>
                <a:schemeClr val="lt1"/>
              </a:solidFill>
              <a:latin typeface="Lato"/>
              <a:ea typeface="Lato"/>
              <a:cs typeface="Lato"/>
              <a:sym typeface="Lato"/>
            </a:endParaRPr>
          </a:p>
        </p:txBody>
      </p:sp>
      <p:pic>
        <p:nvPicPr>
          <p:cNvPr id="1051" name="Google Shape;1051;p84"/>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5" name="Shape 1055"/>
        <p:cNvGrpSpPr/>
        <p:nvPr/>
      </p:nvGrpSpPr>
      <p:grpSpPr>
        <a:xfrm>
          <a:off x="0" y="0"/>
          <a:ext cx="0" cy="0"/>
          <a:chOff x="0" y="0"/>
          <a:chExt cx="0" cy="0"/>
        </a:xfrm>
      </p:grpSpPr>
      <p:sp>
        <p:nvSpPr>
          <p:cNvPr id="1056" name="Google Shape;1056;p8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57" name="Google Shape;1057;p85"/>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058" name="Google Shape;1058;p85"/>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Portfolio type: demo</a:t>
            </a:r>
            <a:endParaRPr b="1" sz="4500">
              <a:solidFill>
                <a:schemeClr val="lt1"/>
              </a:solidFill>
              <a:latin typeface="Lato"/>
              <a:ea typeface="Lato"/>
              <a:cs typeface="Lato"/>
              <a:sym typeface="Lato"/>
            </a:endParaRPr>
          </a:p>
        </p:txBody>
      </p:sp>
      <p:pic>
        <p:nvPicPr>
          <p:cNvPr id="1059" name="Google Shape;1059;p85"/>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060" name="Google Shape;1060;p85"/>
          <p:cNvSpPr txBox="1"/>
          <p:nvPr/>
        </p:nvSpPr>
        <p:spPr>
          <a:xfrm>
            <a:off x="1485200" y="1972925"/>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dk1"/>
                </a:solidFill>
                <a:latin typeface="Lato"/>
                <a:ea typeface="Lato"/>
                <a:cs typeface="Lato"/>
                <a:sym typeface="Lato"/>
              </a:rPr>
              <a:t>Senior</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Unity</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Mobile</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Multiplaer</a:t>
            </a:r>
            <a:endParaRPr b="1" sz="2700">
              <a:solidFill>
                <a:schemeClr val="dk1"/>
              </a:solidFill>
              <a:latin typeface="Lato"/>
              <a:ea typeface="Lato"/>
              <a:cs typeface="Lato"/>
              <a:sym typeface="Lato"/>
            </a:endParaRPr>
          </a:p>
        </p:txBody>
      </p:sp>
      <p:pic>
        <p:nvPicPr>
          <p:cNvPr id="1061" name="Google Shape;1061;p85"/>
          <p:cNvPicPr preferRelativeResize="0"/>
          <p:nvPr/>
        </p:nvPicPr>
        <p:blipFill>
          <a:blip r:embed="rId5">
            <a:alphaModFix/>
          </a:blip>
          <a:stretch>
            <a:fillRect/>
          </a:stretch>
        </p:blipFill>
        <p:spPr>
          <a:xfrm>
            <a:off x="1274538" y="1190728"/>
            <a:ext cx="6594925" cy="3146450"/>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8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67" name="Google Shape;1067;p86"/>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068" name="Google Shape;1068;p86"/>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Two weeks max</a:t>
            </a:r>
            <a:endParaRPr b="1" sz="4500">
              <a:solidFill>
                <a:schemeClr val="lt1"/>
              </a:solidFill>
              <a:latin typeface="Lato"/>
              <a:ea typeface="Lato"/>
              <a:cs typeface="Lato"/>
              <a:sym typeface="Lato"/>
            </a:endParaRPr>
          </a:p>
        </p:txBody>
      </p:sp>
      <p:pic>
        <p:nvPicPr>
          <p:cNvPr id="1069" name="Google Shape;1069;p86"/>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070" name="Google Shape;1070;p86"/>
          <p:cNvPicPr preferRelativeResize="0"/>
          <p:nvPr/>
        </p:nvPicPr>
        <p:blipFill rotWithShape="1">
          <a:blip r:embed="rId5">
            <a:alphaModFix/>
          </a:blip>
          <a:srcRect b="2526" l="12104" r="12899" t="25690"/>
          <a:stretch/>
        </p:blipFill>
        <p:spPr>
          <a:xfrm>
            <a:off x="2160512" y="1190725"/>
            <a:ext cx="4822973" cy="3692077"/>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4" name="Shape 1074"/>
        <p:cNvGrpSpPr/>
        <p:nvPr/>
      </p:nvGrpSpPr>
      <p:grpSpPr>
        <a:xfrm>
          <a:off x="0" y="0"/>
          <a:ext cx="0" cy="0"/>
          <a:chOff x="0" y="0"/>
          <a:chExt cx="0" cy="0"/>
        </a:xfrm>
      </p:grpSpPr>
      <p:sp>
        <p:nvSpPr>
          <p:cNvPr id="1075" name="Google Shape;1075;p8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76" name="Google Shape;1076;p8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077" name="Google Shape;1077;p87"/>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Competency, not creativity</a:t>
            </a:r>
            <a:endParaRPr b="1" sz="4500">
              <a:solidFill>
                <a:schemeClr val="lt1"/>
              </a:solidFill>
              <a:latin typeface="Lato"/>
              <a:ea typeface="Lato"/>
              <a:cs typeface="Lato"/>
              <a:sym typeface="Lato"/>
            </a:endParaRPr>
          </a:p>
        </p:txBody>
      </p:sp>
      <p:pic>
        <p:nvPicPr>
          <p:cNvPr id="1078" name="Google Shape;1078;p87"/>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079" name="Google Shape;1079;p87"/>
          <p:cNvPicPr preferRelativeResize="0"/>
          <p:nvPr/>
        </p:nvPicPr>
        <p:blipFill>
          <a:blip r:embed="rId5">
            <a:alphaModFix/>
          </a:blip>
          <a:stretch>
            <a:fillRect/>
          </a:stretch>
        </p:blipFill>
        <p:spPr>
          <a:xfrm>
            <a:off x="2803225" y="1190727"/>
            <a:ext cx="3537550" cy="3460150"/>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8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85" name="Google Shape;1085;p88"/>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086" name="Google Shape;1086;p88"/>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Coders code</a:t>
            </a:r>
            <a:r>
              <a:rPr b="1" lang="en" sz="4500">
                <a:solidFill>
                  <a:schemeClr val="lt1"/>
                </a:solidFill>
                <a:latin typeface="Lato"/>
                <a:ea typeface="Lato"/>
                <a:cs typeface="Lato"/>
                <a:sym typeface="Lato"/>
              </a:rPr>
              <a:t>, scripters script</a:t>
            </a:r>
            <a:endParaRPr b="1" sz="4500">
              <a:solidFill>
                <a:schemeClr val="lt1"/>
              </a:solidFill>
              <a:latin typeface="Lato"/>
              <a:ea typeface="Lato"/>
              <a:cs typeface="Lato"/>
              <a:sym typeface="Lato"/>
            </a:endParaRPr>
          </a:p>
        </p:txBody>
      </p:sp>
      <p:pic>
        <p:nvPicPr>
          <p:cNvPr id="1087" name="Google Shape;1087;p88"/>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088" name="Google Shape;1088;p88"/>
          <p:cNvPicPr preferRelativeResize="0"/>
          <p:nvPr/>
        </p:nvPicPr>
        <p:blipFill rotWithShape="1">
          <a:blip r:embed="rId5">
            <a:alphaModFix/>
          </a:blip>
          <a:srcRect b="24414" l="0" r="0" t="0"/>
          <a:stretch/>
        </p:blipFill>
        <p:spPr>
          <a:xfrm>
            <a:off x="1008413" y="1372150"/>
            <a:ext cx="7127174" cy="3030224"/>
          </a:xfrm>
          <a:prstGeom prst="rect">
            <a:avLst/>
          </a:prstGeom>
          <a:noFill/>
          <a:ln>
            <a:noFill/>
          </a:ln>
        </p:spPr>
      </p:pic>
      <p:sp>
        <p:nvSpPr>
          <p:cNvPr id="1089" name="Google Shape;1089;p88"/>
          <p:cNvSpPr/>
          <p:nvPr/>
        </p:nvSpPr>
        <p:spPr>
          <a:xfrm>
            <a:off x="1046275" y="1375563"/>
            <a:ext cx="3462300" cy="3023400"/>
          </a:xfrm>
          <a:prstGeom prst="rect">
            <a:avLst/>
          </a:prstGeom>
          <a:noFill/>
          <a:ln cap="flat" cmpd="sng" w="76200">
            <a:solidFill>
              <a:srgbClr val="00CA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090" name="Google Shape;1090;p88"/>
          <p:cNvSpPr/>
          <p:nvPr/>
        </p:nvSpPr>
        <p:spPr>
          <a:xfrm>
            <a:off x="4571988" y="1375550"/>
            <a:ext cx="3462300" cy="3023400"/>
          </a:xfrm>
          <a:prstGeom prst="rect">
            <a:avLst/>
          </a:prstGeom>
          <a:noFill/>
          <a:ln cap="flat" cmpd="sng" w="76200">
            <a:solidFill>
              <a:srgbClr val="FA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1091" name="Google Shape;1091;p88"/>
          <p:cNvCxnSpPr/>
          <p:nvPr/>
        </p:nvCxnSpPr>
        <p:spPr>
          <a:xfrm flipH="1">
            <a:off x="4553875" y="1397000"/>
            <a:ext cx="3432000" cy="2993700"/>
          </a:xfrm>
          <a:prstGeom prst="straightConnector1">
            <a:avLst/>
          </a:prstGeom>
          <a:noFill/>
          <a:ln cap="flat" cmpd="sng" w="76200">
            <a:solidFill>
              <a:srgbClr val="FA0000"/>
            </a:solidFill>
            <a:prstDash val="solid"/>
            <a:round/>
            <a:headEnd len="med" w="med" type="none"/>
            <a:tailEnd len="med" w="med" type="none"/>
          </a:ln>
        </p:spPr>
      </p:cxnSp>
      <p:cxnSp>
        <p:nvCxnSpPr>
          <p:cNvPr id="1092" name="Google Shape;1092;p88"/>
          <p:cNvCxnSpPr/>
          <p:nvPr/>
        </p:nvCxnSpPr>
        <p:spPr>
          <a:xfrm>
            <a:off x="4614325" y="1381875"/>
            <a:ext cx="3356400" cy="2993700"/>
          </a:xfrm>
          <a:prstGeom prst="straightConnector1">
            <a:avLst/>
          </a:prstGeom>
          <a:noFill/>
          <a:ln cap="flat" cmpd="sng" w="76200">
            <a:solidFill>
              <a:srgbClr val="FA0000"/>
            </a:solidFill>
            <a:prstDash val="solid"/>
            <a:round/>
            <a:headEnd len="med" w="med" type="none"/>
            <a:tailEnd len="med" w="med" type="none"/>
          </a:ln>
        </p:spPr>
      </p:cxn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sp>
        <p:nvSpPr>
          <p:cNvPr id="1097" name="Google Shape;1097;p8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098" name="Google Shape;1098;p89"/>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099" name="Google Shape;1099;p89"/>
          <p:cNvSpPr txBox="1"/>
          <p:nvPr/>
        </p:nvSpPr>
        <p:spPr>
          <a:xfrm>
            <a:off x="265725" y="178525"/>
            <a:ext cx="85365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Don’t art unless you’re an artist</a:t>
            </a:r>
            <a:endParaRPr b="1" sz="4500">
              <a:solidFill>
                <a:schemeClr val="lt1"/>
              </a:solidFill>
              <a:latin typeface="Lato"/>
              <a:ea typeface="Lato"/>
              <a:cs typeface="Lato"/>
              <a:sym typeface="Lato"/>
            </a:endParaRPr>
          </a:p>
        </p:txBody>
      </p:sp>
      <p:pic>
        <p:nvPicPr>
          <p:cNvPr id="1100" name="Google Shape;1100;p89"/>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101" name="Google Shape;1101;p89"/>
          <p:cNvPicPr preferRelativeResize="0"/>
          <p:nvPr/>
        </p:nvPicPr>
        <p:blipFill rotWithShape="1">
          <a:blip r:embed="rId5">
            <a:alphaModFix/>
          </a:blip>
          <a:srcRect b="0" l="0" r="50629" t="0"/>
          <a:stretch/>
        </p:blipFill>
        <p:spPr>
          <a:xfrm>
            <a:off x="1598525" y="1136575"/>
            <a:ext cx="2559799" cy="3641225"/>
          </a:xfrm>
          <a:prstGeom prst="rect">
            <a:avLst/>
          </a:prstGeom>
          <a:noFill/>
          <a:ln>
            <a:noFill/>
          </a:ln>
        </p:spPr>
      </p:pic>
      <p:sp>
        <p:nvSpPr>
          <p:cNvPr id="1102" name="Google Shape;1102;p89"/>
          <p:cNvSpPr txBox="1"/>
          <p:nvPr/>
        </p:nvSpPr>
        <p:spPr>
          <a:xfrm>
            <a:off x="4126450" y="2416788"/>
            <a:ext cx="30000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lt1"/>
                </a:solidFill>
                <a:latin typeface="Lato"/>
                <a:ea typeface="Lato"/>
                <a:cs typeface="Lato"/>
                <a:sym typeface="Lato"/>
              </a:rPr>
              <a:t>vs</a:t>
            </a:r>
            <a:endParaRPr/>
          </a:p>
        </p:txBody>
      </p:sp>
      <p:pic>
        <p:nvPicPr>
          <p:cNvPr id="1103" name="Google Shape;1103;p89"/>
          <p:cNvPicPr preferRelativeResize="0"/>
          <p:nvPr/>
        </p:nvPicPr>
        <p:blipFill rotWithShape="1">
          <a:blip r:embed="rId5">
            <a:alphaModFix/>
          </a:blip>
          <a:srcRect b="0" l="50629" r="0" t="0"/>
          <a:stretch/>
        </p:blipFill>
        <p:spPr>
          <a:xfrm>
            <a:off x="4902425" y="1136575"/>
            <a:ext cx="2559799" cy="3641225"/>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9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09" name="Google Shape;1109;p90"/>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10" name="Google Shape;1110;p90"/>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Example demo</a:t>
            </a:r>
            <a:endParaRPr b="1" sz="4500">
              <a:solidFill>
                <a:schemeClr val="lt1"/>
              </a:solidFill>
              <a:latin typeface="Lato"/>
              <a:ea typeface="Lato"/>
              <a:cs typeface="Lato"/>
              <a:sym typeface="Lato"/>
            </a:endParaRPr>
          </a:p>
        </p:txBody>
      </p:sp>
      <p:pic>
        <p:nvPicPr>
          <p:cNvPr id="1111" name="Google Shape;1111;p90"/>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112" name="Google Shape;1112;p90"/>
          <p:cNvSpPr txBox="1"/>
          <p:nvPr/>
        </p:nvSpPr>
        <p:spPr>
          <a:xfrm>
            <a:off x="1485200" y="1972925"/>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dk1"/>
                </a:solidFill>
                <a:latin typeface="Lato"/>
                <a:ea typeface="Lato"/>
                <a:cs typeface="Lato"/>
                <a:sym typeface="Lato"/>
              </a:rPr>
              <a:t>Senior</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Unity</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Mobile</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Multiplaer</a:t>
            </a:r>
            <a:endParaRPr b="1" sz="2700">
              <a:solidFill>
                <a:schemeClr val="dk1"/>
              </a:solidFill>
              <a:latin typeface="Lato"/>
              <a:ea typeface="Lato"/>
              <a:cs typeface="Lato"/>
              <a:sym typeface="Lato"/>
            </a:endParaRPr>
          </a:p>
        </p:txBody>
      </p:sp>
      <p:pic>
        <p:nvPicPr>
          <p:cNvPr id="1113" name="Google Shape;1113;p90"/>
          <p:cNvPicPr preferRelativeResize="0"/>
          <p:nvPr/>
        </p:nvPicPr>
        <p:blipFill rotWithShape="1">
          <a:blip r:embed="rId5">
            <a:alphaModFix/>
          </a:blip>
          <a:srcRect b="0" l="0" r="48328" t="0"/>
          <a:stretch/>
        </p:blipFill>
        <p:spPr>
          <a:xfrm>
            <a:off x="5138762" y="938125"/>
            <a:ext cx="3000000" cy="3720850"/>
          </a:xfrm>
          <a:prstGeom prst="rect">
            <a:avLst/>
          </a:prstGeom>
          <a:noFill/>
          <a:ln cap="flat" cmpd="sng" w="38100">
            <a:solidFill>
              <a:schemeClr val="dk2"/>
            </a:solidFill>
            <a:prstDash val="solid"/>
            <a:round/>
            <a:headEnd len="sm" w="sm" type="none"/>
            <a:tailEnd len="sm" w="sm" type="none"/>
          </a:ln>
        </p:spPr>
      </p:pic>
      <p:pic>
        <p:nvPicPr>
          <p:cNvPr id="1114" name="Google Shape;1114;p90"/>
          <p:cNvPicPr preferRelativeResize="0"/>
          <p:nvPr/>
        </p:nvPicPr>
        <p:blipFill>
          <a:blip r:embed="rId6">
            <a:alphaModFix/>
          </a:blip>
          <a:stretch>
            <a:fillRect/>
          </a:stretch>
        </p:blipFill>
        <p:spPr>
          <a:xfrm>
            <a:off x="713936" y="1433173"/>
            <a:ext cx="4278224" cy="2189650"/>
          </a:xfrm>
          <a:prstGeom prst="rect">
            <a:avLst/>
          </a:prstGeom>
          <a:noFill/>
          <a:ln cap="flat" cmpd="sng" w="38100">
            <a:solidFill>
              <a:schemeClr val="dk2"/>
            </a:solidFill>
            <a:prstDash val="solid"/>
            <a:round/>
            <a:headEnd len="sm" w="sm" type="none"/>
            <a:tailEnd len="sm" w="sm" type="none"/>
          </a:ln>
        </p:spPr>
      </p:pic>
      <p:sp>
        <p:nvSpPr>
          <p:cNvPr id="1115" name="Google Shape;1115;p90"/>
          <p:cNvSpPr txBox="1"/>
          <p:nvPr/>
        </p:nvSpPr>
        <p:spPr>
          <a:xfrm>
            <a:off x="825325" y="3636675"/>
            <a:ext cx="4055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latin typeface="Lato"/>
                <a:ea typeface="Lato"/>
                <a:cs typeface="Lato"/>
                <a:sym typeface="Lato"/>
              </a:rPr>
              <a:t>https://tinyurl.com/dan-moran</a:t>
            </a:r>
            <a:endParaRPr sz="2300">
              <a:solidFill>
                <a:schemeClr val="lt1"/>
              </a:solidFill>
              <a:latin typeface="Lato"/>
              <a:ea typeface="Lato"/>
              <a:cs typeface="Lato"/>
              <a:sym typeface="Lato"/>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sp>
        <p:nvSpPr>
          <p:cNvPr id="1120" name="Google Shape;1120;p9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21" name="Google Shape;1121;p91"/>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22" name="Google Shape;1122;p91"/>
          <p:cNvSpPr txBox="1"/>
          <p:nvPr/>
        </p:nvSpPr>
        <p:spPr>
          <a:xfrm>
            <a:off x="265725" y="178525"/>
            <a:ext cx="858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Portfolio type: i</a:t>
            </a:r>
            <a:r>
              <a:rPr b="1" lang="en" sz="4500">
                <a:solidFill>
                  <a:schemeClr val="lt1"/>
                </a:solidFill>
                <a:latin typeface="Lato"/>
                <a:ea typeface="Lato"/>
                <a:cs typeface="Lato"/>
                <a:sym typeface="Lato"/>
              </a:rPr>
              <a:t>ndie game / mod</a:t>
            </a:r>
            <a:endParaRPr b="1" sz="4500">
              <a:solidFill>
                <a:schemeClr val="lt1"/>
              </a:solidFill>
              <a:latin typeface="Lato"/>
              <a:ea typeface="Lato"/>
              <a:cs typeface="Lato"/>
              <a:sym typeface="Lato"/>
            </a:endParaRPr>
          </a:p>
        </p:txBody>
      </p:sp>
      <p:pic>
        <p:nvPicPr>
          <p:cNvPr id="1123" name="Google Shape;1123;p91"/>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124" name="Google Shape;1124;p91"/>
          <p:cNvPicPr preferRelativeResize="0"/>
          <p:nvPr/>
        </p:nvPicPr>
        <p:blipFill>
          <a:blip r:embed="rId5">
            <a:alphaModFix/>
          </a:blip>
          <a:stretch>
            <a:fillRect/>
          </a:stretch>
        </p:blipFill>
        <p:spPr>
          <a:xfrm>
            <a:off x="1730287" y="1190725"/>
            <a:ext cx="5683425" cy="323007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9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30" name="Google Shape;1130;p92"/>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31" name="Google Shape;1131;p92"/>
          <p:cNvSpPr txBox="1"/>
          <p:nvPr/>
        </p:nvSpPr>
        <p:spPr>
          <a:xfrm>
            <a:off x="265725" y="178525"/>
            <a:ext cx="858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Tip #1 - make it accessible</a:t>
            </a:r>
            <a:endParaRPr b="1" sz="4500">
              <a:solidFill>
                <a:schemeClr val="lt1"/>
              </a:solidFill>
              <a:latin typeface="Lato"/>
              <a:ea typeface="Lato"/>
              <a:cs typeface="Lato"/>
              <a:sym typeface="Lato"/>
            </a:endParaRPr>
          </a:p>
        </p:txBody>
      </p:sp>
      <p:pic>
        <p:nvPicPr>
          <p:cNvPr id="1132" name="Google Shape;1132;p92"/>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133" name="Google Shape;1133;p92"/>
          <p:cNvSpPr/>
          <p:nvPr/>
        </p:nvSpPr>
        <p:spPr>
          <a:xfrm>
            <a:off x="3162900" y="2494250"/>
            <a:ext cx="3023700" cy="623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134" name="Google Shape;1134;p92"/>
          <p:cNvPicPr preferRelativeResize="0"/>
          <p:nvPr/>
        </p:nvPicPr>
        <p:blipFill>
          <a:blip r:embed="rId5">
            <a:alphaModFix/>
          </a:blip>
          <a:stretch>
            <a:fillRect/>
          </a:stretch>
        </p:blipFill>
        <p:spPr>
          <a:xfrm>
            <a:off x="2340145" y="1995025"/>
            <a:ext cx="4463700" cy="1763025"/>
          </a:xfrm>
          <a:prstGeom prst="rect">
            <a:avLst/>
          </a:prstGeom>
          <a:noFill/>
          <a:ln>
            <a:noFill/>
          </a:ln>
        </p:spPr>
      </p:pic>
      <p:cxnSp>
        <p:nvCxnSpPr>
          <p:cNvPr id="1135" name="Google Shape;1135;p92"/>
          <p:cNvCxnSpPr/>
          <p:nvPr/>
        </p:nvCxnSpPr>
        <p:spPr>
          <a:xfrm flipH="1">
            <a:off x="2674475" y="1434438"/>
            <a:ext cx="3432000" cy="2993700"/>
          </a:xfrm>
          <a:prstGeom prst="straightConnector1">
            <a:avLst/>
          </a:prstGeom>
          <a:noFill/>
          <a:ln cap="flat" cmpd="sng" w="76200">
            <a:solidFill>
              <a:srgbClr val="FA0000"/>
            </a:solidFill>
            <a:prstDash val="solid"/>
            <a:round/>
            <a:headEnd len="med" w="med" type="none"/>
            <a:tailEnd len="med" w="med" type="none"/>
          </a:ln>
        </p:spPr>
      </p:cxnSp>
      <p:cxnSp>
        <p:nvCxnSpPr>
          <p:cNvPr id="1136" name="Google Shape;1136;p92"/>
          <p:cNvCxnSpPr/>
          <p:nvPr/>
        </p:nvCxnSpPr>
        <p:spPr>
          <a:xfrm>
            <a:off x="2734925" y="1419313"/>
            <a:ext cx="3356400" cy="2993700"/>
          </a:xfrm>
          <a:prstGeom prst="straightConnector1">
            <a:avLst/>
          </a:prstGeom>
          <a:noFill/>
          <a:ln cap="flat" cmpd="sng" w="76200">
            <a:solidFill>
              <a:srgbClr val="FA0000"/>
            </a:solidFill>
            <a:prstDash val="solid"/>
            <a:round/>
            <a:headEnd len="med" w="med" type="none"/>
            <a:tailEnd len="med" w="med" type="none"/>
          </a:ln>
        </p:spPr>
      </p:cxn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9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42" name="Google Shape;1142;p93"/>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43" name="Google Shape;1143;p93"/>
          <p:cNvSpPr txBox="1"/>
          <p:nvPr/>
        </p:nvSpPr>
        <p:spPr>
          <a:xfrm>
            <a:off x="265725" y="178525"/>
            <a:ext cx="858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Tip #2 - finish!</a:t>
            </a:r>
            <a:endParaRPr b="1" sz="4500">
              <a:solidFill>
                <a:schemeClr val="lt1"/>
              </a:solidFill>
              <a:latin typeface="Lato"/>
              <a:ea typeface="Lato"/>
              <a:cs typeface="Lato"/>
              <a:sym typeface="Lato"/>
            </a:endParaRPr>
          </a:p>
        </p:txBody>
      </p:sp>
      <p:pic>
        <p:nvPicPr>
          <p:cNvPr id="1144" name="Google Shape;1144;p93"/>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145" name="Google Shape;1145;p93"/>
          <p:cNvPicPr preferRelativeResize="0"/>
          <p:nvPr/>
        </p:nvPicPr>
        <p:blipFill>
          <a:blip r:embed="rId5">
            <a:alphaModFix/>
          </a:blip>
          <a:stretch>
            <a:fillRect/>
          </a:stretch>
        </p:blipFill>
        <p:spPr>
          <a:xfrm>
            <a:off x="1657350" y="1190713"/>
            <a:ext cx="5829300" cy="338137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
        <p:nvSpPr>
          <p:cNvPr id="1150" name="Google Shape;1150;p94"/>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51" name="Google Shape;1151;p94"/>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52" name="Google Shape;1152;p94"/>
          <p:cNvSpPr txBox="1"/>
          <p:nvPr/>
        </p:nvSpPr>
        <p:spPr>
          <a:xfrm>
            <a:off x="265725" y="178525"/>
            <a:ext cx="858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Bonus indie project tips</a:t>
            </a:r>
            <a:endParaRPr b="1" sz="4500">
              <a:solidFill>
                <a:schemeClr val="lt1"/>
              </a:solidFill>
              <a:latin typeface="Lato"/>
              <a:ea typeface="Lato"/>
              <a:cs typeface="Lato"/>
              <a:sym typeface="Lato"/>
            </a:endParaRPr>
          </a:p>
        </p:txBody>
      </p:sp>
      <p:pic>
        <p:nvPicPr>
          <p:cNvPr id="1153" name="Google Shape;1153;p94"/>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154" name="Google Shape;1154;p94"/>
          <p:cNvSpPr txBox="1"/>
          <p:nvPr/>
        </p:nvSpPr>
        <p:spPr>
          <a:xfrm>
            <a:off x="273750" y="970775"/>
            <a:ext cx="8128200" cy="41724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Make it free: reaching thousands of players is usually worth more than selling hundreds of copies. </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Make it accessible: Never ask a reviewer to download your game. Instead embed a video DIRECTLY in your web page to show them EXACTLY what they need to see. </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Make it using the tools that the developers at your dream studio use. For example, if you’re applying to work at Epic Games, it would be ideal to have projects that used their own Unreal Engine toolset.</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Last, know that reviewers often skip student projects. They might think: “this was a responsibility for a class, rather than an achievement”. So if your piece started as a student project, put in the extra time to say that, while it may have started as a student project, we’ve now released it to real players.</a:t>
            </a:r>
            <a:endParaRPr>
              <a:solidFill>
                <a:schemeClr val="lt1"/>
              </a:solidFill>
              <a:latin typeface="Lato"/>
              <a:ea typeface="Lato"/>
              <a:cs typeface="Lato"/>
              <a:sym typeface="Lato"/>
            </a:endParaRPr>
          </a:p>
          <a:p>
            <a:pPr indent="-317500" lvl="0" marL="457200" rtl="0" algn="l">
              <a:lnSpc>
                <a:spcPct val="115000"/>
              </a:lnSpc>
              <a:spcBef>
                <a:spcPts val="0"/>
              </a:spcBef>
              <a:spcAft>
                <a:spcPts val="0"/>
              </a:spcAft>
              <a:buClr>
                <a:schemeClr val="lt1"/>
              </a:buClr>
              <a:buSzPts val="1400"/>
              <a:buFont typeface="Lato"/>
              <a:buChar char="●"/>
            </a:pPr>
            <a:r>
              <a:rPr lang="en">
                <a:solidFill>
                  <a:schemeClr val="lt1"/>
                </a:solidFill>
                <a:latin typeface="Lato"/>
                <a:ea typeface="Lato"/>
                <a:cs typeface="Lato"/>
                <a:sym typeface="Lato"/>
              </a:rPr>
              <a:t>Indie projects need not be games, you can instead make a mod, or a tool on the Unity Asset store or Unreal Marketplace, or even just make a thoughtful YouTube video essay or blog post.</a:t>
            </a:r>
            <a:endParaRPr>
              <a:solidFill>
                <a:schemeClr val="lt1"/>
              </a:solidFill>
              <a:latin typeface="Lato"/>
              <a:ea typeface="Lato"/>
              <a:cs typeface="Lato"/>
              <a:sym typeface="Lato"/>
            </a:endParaRPr>
          </a:p>
          <a:p>
            <a:pPr indent="0" lvl="0" marL="0" rtl="0" algn="ctr">
              <a:spcBef>
                <a:spcPts val="0"/>
              </a:spcBef>
              <a:spcAft>
                <a:spcPts val="0"/>
              </a:spcAft>
              <a:buNone/>
            </a:pPr>
            <a:r>
              <a:t/>
            </a:r>
            <a:endParaRPr b="1" sz="2200">
              <a:solidFill>
                <a:schemeClr val="lt1"/>
              </a:solidFill>
              <a:latin typeface="Lato"/>
              <a:ea typeface="Lato"/>
              <a:cs typeface="Lato"/>
              <a:sym typeface="Lato"/>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9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60" name="Google Shape;1160;p95"/>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61" name="Google Shape;1161;p95"/>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Example mod</a:t>
            </a:r>
            <a:endParaRPr b="1" sz="4500">
              <a:solidFill>
                <a:schemeClr val="lt1"/>
              </a:solidFill>
              <a:latin typeface="Lato"/>
              <a:ea typeface="Lato"/>
              <a:cs typeface="Lato"/>
              <a:sym typeface="Lato"/>
            </a:endParaRPr>
          </a:p>
        </p:txBody>
      </p:sp>
      <p:pic>
        <p:nvPicPr>
          <p:cNvPr id="1162" name="Google Shape;1162;p95"/>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163" name="Google Shape;1163;p95"/>
          <p:cNvSpPr txBox="1"/>
          <p:nvPr/>
        </p:nvSpPr>
        <p:spPr>
          <a:xfrm>
            <a:off x="1485200" y="1972925"/>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dk1"/>
                </a:solidFill>
                <a:latin typeface="Lato"/>
                <a:ea typeface="Lato"/>
                <a:cs typeface="Lato"/>
                <a:sym typeface="Lato"/>
              </a:rPr>
              <a:t>Senior</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Unity</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Mobile</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Multiplaer</a:t>
            </a:r>
            <a:endParaRPr b="1" sz="2700">
              <a:solidFill>
                <a:schemeClr val="dk1"/>
              </a:solidFill>
              <a:latin typeface="Lato"/>
              <a:ea typeface="Lato"/>
              <a:cs typeface="Lato"/>
              <a:sym typeface="Lato"/>
            </a:endParaRPr>
          </a:p>
        </p:txBody>
      </p:sp>
      <p:sp>
        <p:nvSpPr>
          <p:cNvPr id="1164" name="Google Shape;1164;p95"/>
          <p:cNvSpPr txBox="1"/>
          <p:nvPr/>
        </p:nvSpPr>
        <p:spPr>
          <a:xfrm>
            <a:off x="749125" y="3484275"/>
            <a:ext cx="40554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latin typeface="Lato"/>
                <a:ea typeface="Lato"/>
                <a:cs typeface="Lato"/>
                <a:sym typeface="Lato"/>
              </a:rPr>
              <a:t>https://tinyurl.com/kaiser-two</a:t>
            </a:r>
            <a:endParaRPr sz="2300">
              <a:solidFill>
                <a:schemeClr val="lt1"/>
              </a:solidFill>
              <a:latin typeface="Lato"/>
              <a:ea typeface="Lato"/>
              <a:cs typeface="Lato"/>
              <a:sym typeface="Lato"/>
            </a:endParaRPr>
          </a:p>
        </p:txBody>
      </p:sp>
      <p:pic>
        <p:nvPicPr>
          <p:cNvPr id="1165" name="Google Shape;1165;p95"/>
          <p:cNvPicPr preferRelativeResize="0"/>
          <p:nvPr/>
        </p:nvPicPr>
        <p:blipFill>
          <a:blip r:embed="rId5">
            <a:alphaModFix/>
          </a:blip>
          <a:stretch>
            <a:fillRect/>
          </a:stretch>
        </p:blipFill>
        <p:spPr>
          <a:xfrm>
            <a:off x="1010245" y="1279588"/>
            <a:ext cx="3561750" cy="2279524"/>
          </a:xfrm>
          <a:prstGeom prst="rect">
            <a:avLst/>
          </a:prstGeom>
          <a:noFill/>
          <a:ln cap="flat" cmpd="sng" w="38100">
            <a:solidFill>
              <a:schemeClr val="dk2"/>
            </a:solidFill>
            <a:prstDash val="solid"/>
            <a:round/>
            <a:headEnd len="sm" w="sm" type="none"/>
            <a:tailEnd len="sm" w="sm" type="none"/>
          </a:ln>
        </p:spPr>
      </p:pic>
      <p:pic>
        <p:nvPicPr>
          <p:cNvPr id="1166" name="Google Shape;1166;p95"/>
          <p:cNvPicPr preferRelativeResize="0"/>
          <p:nvPr/>
        </p:nvPicPr>
        <p:blipFill rotWithShape="1">
          <a:blip r:embed="rId6">
            <a:alphaModFix/>
          </a:blip>
          <a:srcRect b="0" l="0" r="33796" t="0"/>
          <a:stretch/>
        </p:blipFill>
        <p:spPr>
          <a:xfrm>
            <a:off x="4880725" y="859873"/>
            <a:ext cx="3769126" cy="3212101"/>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9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72" name="Google Shape;1172;p96"/>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73" name="Google Shape;1173;p96"/>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Portfolio type: recap</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1174" name="Google Shape;1174;p96"/>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175" name="Google Shape;1175;p96"/>
          <p:cNvSpPr txBox="1"/>
          <p:nvPr/>
        </p:nvSpPr>
        <p:spPr>
          <a:xfrm>
            <a:off x="1485200" y="1972925"/>
            <a:ext cx="30000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700">
                <a:solidFill>
                  <a:schemeClr val="dk1"/>
                </a:solidFill>
                <a:latin typeface="Lato"/>
                <a:ea typeface="Lato"/>
                <a:cs typeface="Lato"/>
                <a:sym typeface="Lato"/>
              </a:rPr>
              <a:t>Senior</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Unity</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Mobile</a:t>
            </a:r>
            <a:endParaRPr b="1" sz="2700">
              <a:solidFill>
                <a:schemeClr val="dk1"/>
              </a:solidFill>
              <a:latin typeface="Lato"/>
              <a:ea typeface="Lato"/>
              <a:cs typeface="Lato"/>
              <a:sym typeface="Lato"/>
            </a:endParaRPr>
          </a:p>
          <a:p>
            <a:pPr indent="0" lvl="0" marL="0" rtl="0" algn="l">
              <a:spcBef>
                <a:spcPts val="0"/>
              </a:spcBef>
              <a:spcAft>
                <a:spcPts val="0"/>
              </a:spcAft>
              <a:buNone/>
            </a:pPr>
            <a:r>
              <a:rPr b="1" lang="en" sz="2700">
                <a:solidFill>
                  <a:schemeClr val="dk1"/>
                </a:solidFill>
                <a:latin typeface="Lato"/>
                <a:ea typeface="Lato"/>
                <a:cs typeface="Lato"/>
                <a:sym typeface="Lato"/>
              </a:rPr>
              <a:t>Multiplaer</a:t>
            </a:r>
            <a:endParaRPr b="1" sz="2700">
              <a:solidFill>
                <a:schemeClr val="dk1"/>
              </a:solidFill>
              <a:latin typeface="Lato"/>
              <a:ea typeface="Lato"/>
              <a:cs typeface="Lato"/>
              <a:sym typeface="Lato"/>
            </a:endParaRPr>
          </a:p>
        </p:txBody>
      </p:sp>
      <p:pic>
        <p:nvPicPr>
          <p:cNvPr id="1176" name="Google Shape;1176;p96"/>
          <p:cNvPicPr preferRelativeResize="0"/>
          <p:nvPr/>
        </p:nvPicPr>
        <p:blipFill>
          <a:blip r:embed="rId5">
            <a:alphaModFix/>
          </a:blip>
          <a:stretch>
            <a:fillRect/>
          </a:stretch>
        </p:blipFill>
        <p:spPr>
          <a:xfrm>
            <a:off x="2019111" y="1195212"/>
            <a:ext cx="5105776" cy="3402525"/>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9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82" name="Google Shape;1182;p9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83" name="Google Shape;1183;p97"/>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Example recap</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1184" name="Google Shape;1184;p97"/>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185" name="Google Shape;1185;p97"/>
          <p:cNvPicPr preferRelativeResize="0"/>
          <p:nvPr/>
        </p:nvPicPr>
        <p:blipFill>
          <a:blip r:embed="rId5">
            <a:alphaModFix/>
          </a:blip>
          <a:stretch>
            <a:fillRect/>
          </a:stretch>
        </p:blipFill>
        <p:spPr>
          <a:xfrm>
            <a:off x="4228950" y="792250"/>
            <a:ext cx="3814400" cy="3877551"/>
          </a:xfrm>
          <a:prstGeom prst="rect">
            <a:avLst/>
          </a:prstGeom>
          <a:noFill/>
          <a:ln cap="flat" cmpd="sng" w="38100">
            <a:solidFill>
              <a:schemeClr val="dk2"/>
            </a:solidFill>
            <a:prstDash val="solid"/>
            <a:round/>
            <a:headEnd len="sm" w="sm" type="none"/>
            <a:tailEnd len="sm" w="sm" type="none"/>
          </a:ln>
        </p:spPr>
      </p:pic>
      <p:sp>
        <p:nvSpPr>
          <p:cNvPr id="1186" name="Google Shape;1186;p97"/>
          <p:cNvSpPr txBox="1"/>
          <p:nvPr/>
        </p:nvSpPr>
        <p:spPr>
          <a:xfrm>
            <a:off x="355950" y="4133075"/>
            <a:ext cx="39492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chemeClr val="lt1"/>
                </a:solidFill>
                <a:latin typeface="Lato"/>
                <a:ea typeface="Lato"/>
                <a:cs typeface="Lato"/>
                <a:sym typeface="Lato"/>
              </a:rPr>
              <a:t>https://tinyurl.com/jeff-rd2</a:t>
            </a:r>
            <a:endParaRPr sz="2300">
              <a:solidFill>
                <a:schemeClr val="lt1"/>
              </a:solidFill>
              <a:latin typeface="Lato"/>
              <a:ea typeface="Lato"/>
              <a:cs typeface="Lato"/>
              <a:sym typeface="Lato"/>
            </a:endParaRPr>
          </a:p>
        </p:txBody>
      </p:sp>
      <p:pic>
        <p:nvPicPr>
          <p:cNvPr id="1187" name="Google Shape;1187;p97"/>
          <p:cNvPicPr preferRelativeResize="0"/>
          <p:nvPr/>
        </p:nvPicPr>
        <p:blipFill>
          <a:blip r:embed="rId6">
            <a:alphaModFix/>
          </a:blip>
          <a:stretch>
            <a:fillRect/>
          </a:stretch>
        </p:blipFill>
        <p:spPr>
          <a:xfrm>
            <a:off x="678038" y="1675625"/>
            <a:ext cx="3133725" cy="2457450"/>
          </a:xfrm>
          <a:prstGeom prst="rect">
            <a:avLst/>
          </a:prstGeom>
          <a:noFill/>
          <a:ln cap="flat" cmpd="sng" w="38100">
            <a:solidFill>
              <a:schemeClr val="dk2"/>
            </a:solidFill>
            <a:prstDash val="solid"/>
            <a:round/>
            <a:headEnd len="sm" w="sm" type="none"/>
            <a:tailEnd len="sm" w="sm" type="none"/>
          </a:ln>
        </p:spPr>
      </p:pic>
      <p:sp>
        <p:nvSpPr>
          <p:cNvPr id="1188" name="Google Shape;1188;p97"/>
          <p:cNvSpPr txBox="1"/>
          <p:nvPr/>
        </p:nvSpPr>
        <p:spPr>
          <a:xfrm>
            <a:off x="488713" y="1190725"/>
            <a:ext cx="35124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300">
                <a:solidFill>
                  <a:schemeClr val="lt1"/>
                </a:solidFill>
                <a:latin typeface="Lato"/>
                <a:ea typeface="Lato"/>
                <a:cs typeface="Lato"/>
                <a:sym typeface="Lato"/>
              </a:rPr>
              <a:t>“Human Body Looting”</a:t>
            </a:r>
            <a:endParaRPr sz="2300">
              <a:solidFill>
                <a:schemeClr val="lt1"/>
              </a:solidFill>
              <a:latin typeface="Lato"/>
              <a:ea typeface="Lato"/>
              <a:cs typeface="Lato"/>
              <a:sym typeface="Lato"/>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9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194" name="Google Shape;1194;p98"/>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195" name="Google Shape;1195;p98"/>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Example recap</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1196" name="Google Shape;1196;p98"/>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197" name="Google Shape;1197;p98"/>
          <p:cNvPicPr preferRelativeResize="0"/>
          <p:nvPr/>
        </p:nvPicPr>
        <p:blipFill>
          <a:blip r:embed="rId5">
            <a:alphaModFix/>
          </a:blip>
          <a:stretch>
            <a:fillRect/>
          </a:stretch>
        </p:blipFill>
        <p:spPr>
          <a:xfrm>
            <a:off x="938200" y="1190716"/>
            <a:ext cx="6711838" cy="3712683"/>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pic>
        <p:nvPicPr>
          <p:cNvPr id="1202" name="Google Shape;1202;p99"/>
          <p:cNvPicPr preferRelativeResize="0"/>
          <p:nvPr/>
        </p:nvPicPr>
        <p:blipFill rotWithShape="1">
          <a:blip r:embed="rId3">
            <a:alphaModFix/>
          </a:blip>
          <a:srcRect b="348" l="0" r="9082" t="0"/>
          <a:stretch/>
        </p:blipFill>
        <p:spPr>
          <a:xfrm>
            <a:off x="3787600" y="966150"/>
            <a:ext cx="5291899" cy="4064924"/>
          </a:xfrm>
          <a:prstGeom prst="rect">
            <a:avLst/>
          </a:prstGeom>
          <a:noFill/>
          <a:ln>
            <a:noFill/>
          </a:ln>
        </p:spPr>
      </p:pic>
      <p:pic>
        <p:nvPicPr>
          <p:cNvPr id="1203" name="Google Shape;1203;p99"/>
          <p:cNvPicPr preferRelativeResize="0"/>
          <p:nvPr/>
        </p:nvPicPr>
        <p:blipFill rotWithShape="1">
          <a:blip r:embed="rId4">
            <a:alphaModFix/>
          </a:blip>
          <a:srcRect b="0" l="9" r="19" t="0"/>
          <a:stretch/>
        </p:blipFill>
        <p:spPr>
          <a:xfrm>
            <a:off x="0" y="396"/>
            <a:ext cx="9143998" cy="5142707"/>
          </a:xfrm>
          <a:prstGeom prst="rect">
            <a:avLst/>
          </a:prstGeom>
          <a:noFill/>
          <a:ln>
            <a:noFill/>
          </a:ln>
        </p:spPr>
      </p:pic>
      <p:sp>
        <p:nvSpPr>
          <p:cNvPr id="1204" name="Google Shape;1204;p99"/>
          <p:cNvSpPr txBox="1"/>
          <p:nvPr/>
        </p:nvSpPr>
        <p:spPr>
          <a:xfrm>
            <a:off x="-115275" y="912250"/>
            <a:ext cx="5146500" cy="507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Speaker Bio</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Roles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Search</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Job Post Analysis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Resumes</a:t>
            </a:r>
            <a:endParaRPr sz="3800">
              <a:solidFill>
                <a:schemeClr val="lt1"/>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chemeClr val="lt1"/>
                </a:solidFill>
                <a:latin typeface="Lato"/>
                <a:ea typeface="Lato"/>
                <a:cs typeface="Lato"/>
                <a:sym typeface="Lato"/>
              </a:rPr>
              <a:t> Portfolios</a:t>
            </a:r>
            <a:endParaRPr sz="3800">
              <a:solidFill>
                <a:schemeClr val="lt1"/>
              </a:solidFill>
              <a:latin typeface="Lato"/>
              <a:ea typeface="Lato"/>
              <a:cs typeface="Lato"/>
              <a:sym typeface="Lato"/>
            </a:endParaRPr>
          </a:p>
          <a:p>
            <a:pPr indent="0" lvl="0" marL="0" rtl="0" algn="l">
              <a:spcBef>
                <a:spcPts val="0"/>
              </a:spcBef>
              <a:spcAft>
                <a:spcPts val="0"/>
              </a:spcAft>
              <a:buNone/>
            </a:pPr>
            <a:r>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1205" name="Google Shape;1205;p99"/>
          <p:cNvSpPr txBox="1"/>
          <p:nvPr/>
        </p:nvSpPr>
        <p:spPr>
          <a:xfrm>
            <a:off x="265725" y="178525"/>
            <a:ext cx="54921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Roadmap</a:t>
            </a:r>
            <a:endParaRPr b="1" sz="4400">
              <a:solidFill>
                <a:schemeClr val="lt1"/>
              </a:solidFill>
              <a:latin typeface="Lato"/>
              <a:ea typeface="Lato"/>
              <a:cs typeface="Lato"/>
              <a:sym typeface="Lato"/>
            </a:endParaRPr>
          </a:p>
        </p:txBody>
      </p:sp>
      <p:pic>
        <p:nvPicPr>
          <p:cNvPr id="1206" name="Google Shape;1206;p99"/>
          <p:cNvPicPr preferRelativeResize="0"/>
          <p:nvPr/>
        </p:nvPicPr>
        <p:blipFill>
          <a:blip r:embed="rId5">
            <a:alphaModFix/>
          </a:blip>
          <a:stretch>
            <a:fillRect/>
          </a:stretch>
        </p:blipFill>
        <p:spPr>
          <a:xfrm>
            <a:off x="8209767" y="4209267"/>
            <a:ext cx="934225" cy="934225"/>
          </a:xfrm>
          <a:prstGeom prst="rect">
            <a:avLst/>
          </a:prstGeom>
          <a:noFill/>
          <a:ln>
            <a:noFill/>
          </a:ln>
        </p:spPr>
      </p:pic>
      <p:sp>
        <p:nvSpPr>
          <p:cNvPr id="1207" name="Google Shape;1207;p99"/>
          <p:cNvSpPr txBox="1"/>
          <p:nvPr/>
        </p:nvSpPr>
        <p:spPr>
          <a:xfrm rot="-178499">
            <a:off x="-96339" y="4181354"/>
            <a:ext cx="5306351" cy="86187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r>
              <a:rPr lang="en" sz="4400">
                <a:solidFill>
                  <a:srgbClr val="00FFFF"/>
                </a:solidFill>
                <a:latin typeface="Lato"/>
                <a:ea typeface="Lato"/>
                <a:cs typeface="Lato"/>
                <a:sym typeface="Lato"/>
              </a:rPr>
              <a:t>Bonus Topics!</a:t>
            </a:r>
            <a:endParaRPr sz="2000"/>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sp>
        <p:nvSpPr>
          <p:cNvPr id="1212" name="Google Shape;1212;p100"/>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pic>
        <p:nvPicPr>
          <p:cNvPr id="1213" name="Google Shape;1213;p100"/>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214" name="Google Shape;1214;p100"/>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1215" name="Google Shape;1215;p100"/>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Cover Letters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1216" name="Google Shape;1216;p100"/>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217" name="Google Shape;1217;p100"/>
          <p:cNvSpPr txBox="1"/>
          <p:nvPr/>
        </p:nvSpPr>
        <p:spPr>
          <a:xfrm>
            <a:off x="381000" y="1071750"/>
            <a:ext cx="84213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Lato"/>
                <a:ea typeface="Lato"/>
                <a:cs typeface="Lato"/>
                <a:sym typeface="Lato"/>
              </a:rPr>
              <a:t>… I ain’t covering ‘em!</a:t>
            </a:r>
            <a:endParaRPr sz="30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101"/>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pic>
        <p:nvPicPr>
          <p:cNvPr id="1223" name="Google Shape;1223;p101"/>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224" name="Google Shape;1224;p101"/>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1E1031"/>
                </a:solidFill>
                <a:latin typeface="Lato"/>
                <a:ea typeface="Lato"/>
                <a:cs typeface="Lato"/>
                <a:sym typeface="Lato"/>
              </a:rPr>
              <a:t>● </a:t>
            </a:r>
            <a:endParaRPr sz="3800">
              <a:solidFill>
                <a:srgbClr val="1E1031"/>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1225" name="Google Shape;1225;p101"/>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200">
                <a:solidFill>
                  <a:schemeClr val="lt1"/>
                </a:solidFill>
                <a:latin typeface="Lato"/>
                <a:ea typeface="Lato"/>
                <a:cs typeface="Lato"/>
                <a:sym typeface="Lato"/>
              </a:rPr>
              <a:t>Bonus: </a:t>
            </a:r>
            <a:r>
              <a:rPr b="1" lang="en" sz="4500">
                <a:solidFill>
                  <a:schemeClr val="lt1"/>
                </a:solidFill>
                <a:latin typeface="Lato"/>
                <a:ea typeface="Lato"/>
                <a:cs typeface="Lato"/>
                <a:sym typeface="Lato"/>
              </a:rPr>
              <a:t>c</a:t>
            </a:r>
            <a:r>
              <a:rPr b="1" lang="en" sz="4500">
                <a:solidFill>
                  <a:schemeClr val="lt1"/>
                </a:solidFill>
                <a:latin typeface="Lato"/>
                <a:ea typeface="Lato"/>
                <a:cs typeface="Lato"/>
                <a:sym typeface="Lato"/>
              </a:rPr>
              <a:t>over letter template</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1226" name="Google Shape;1226;p101"/>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227" name="Google Shape;1227;p101"/>
          <p:cNvSpPr txBox="1"/>
          <p:nvPr/>
        </p:nvSpPr>
        <p:spPr>
          <a:xfrm>
            <a:off x="841450" y="1071750"/>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2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sp>
        <p:nvSpPr>
          <p:cNvPr id="1228" name="Google Shape;1228;p101"/>
          <p:cNvSpPr txBox="1"/>
          <p:nvPr/>
        </p:nvSpPr>
        <p:spPr>
          <a:xfrm>
            <a:off x="273750" y="970775"/>
            <a:ext cx="7831500" cy="417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00" u="sng">
                <a:solidFill>
                  <a:schemeClr val="lt1"/>
                </a:solidFill>
              </a:rPr>
              <a:t>Example cover letter:</a:t>
            </a:r>
            <a:endParaRPr sz="900" u="sng">
              <a:solidFill>
                <a:schemeClr val="lt1"/>
              </a:solidFill>
            </a:endParaRPr>
          </a:p>
          <a:p>
            <a:pPr indent="0" lvl="0" marL="0" rtl="0" algn="l">
              <a:lnSpc>
                <a:spcPct val="115000"/>
              </a:lnSpc>
              <a:spcBef>
                <a:spcPts val="100"/>
              </a:spcBef>
              <a:spcAft>
                <a:spcPts val="0"/>
              </a:spcAft>
              <a:buNone/>
            </a:pPr>
            <a:r>
              <a:rPr lang="en" sz="700">
                <a:solidFill>
                  <a:schemeClr val="lt1"/>
                </a:solidFill>
              </a:rPr>
              <a:t>Hello,</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I’m an experienced gameplay engineer currently working on an FPS game similar to Doom Eternal at id Software. On this project, I have overseen development of AI from concept to ship-ready. This work involves performance considerations, state machine design, and facilitating communication between designers and artists. Below are two of my passions that may help you determine if I am a good fit for your team.</a:t>
            </a:r>
            <a:endParaRPr sz="700">
              <a:solidFill>
                <a:schemeClr val="lt1"/>
              </a:solidFill>
            </a:endParaRPr>
          </a:p>
          <a:p>
            <a:pPr indent="0" lvl="0" marL="0" rtl="0" algn="l">
              <a:lnSpc>
                <a:spcPct val="115000"/>
              </a:lnSpc>
              <a:spcBef>
                <a:spcPts val="100"/>
              </a:spcBef>
              <a:spcAft>
                <a:spcPts val="0"/>
              </a:spcAft>
              <a:buNone/>
            </a:pPr>
            <a:r>
              <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 Passion #1: Creating memorable experiences</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I’m passionate about creating player-facing features which lead to memorable interactions that players want to post on social media or discuss with their friends after a late night of gaming. My favorite part of development is supporting other creators (artists, audio designs, writers, etc.) with the technical capabilities to create content which will lead to those kinds of experiences. If game development were a Dungeons &amp; Dragons game, I see my role of gameplay engineer as a support class that buffs my teammates’ stats to help their skills make a greater impact. In my free time this passion has led me to collaborating with talented writers to self-publish indie games which have reached millions of players.</a:t>
            </a:r>
            <a:endParaRPr sz="700">
              <a:solidFill>
                <a:schemeClr val="lt1"/>
              </a:solidFill>
            </a:endParaRPr>
          </a:p>
          <a:p>
            <a:pPr indent="0" lvl="0" marL="0" rtl="0" algn="l">
              <a:lnSpc>
                <a:spcPct val="115000"/>
              </a:lnSpc>
              <a:spcBef>
                <a:spcPts val="100"/>
              </a:spcBef>
              <a:spcAft>
                <a:spcPts val="0"/>
              </a:spcAft>
              <a:buNone/>
            </a:pPr>
            <a:r>
              <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 Passion #2: Teaching</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On the developer-facing side, I am very passionate about internal documentation and educating non-technical team members on the use of technical systems/tooling. I have led our recent documentation efforts at id Software, allowing designers to work in pipelines they previously did not have the knowledge to contribute to. I also played an important role in the development of Call of Duty’s internal documentation and onboarding resources. In my free time, this passion has also led me to creating an informational game development Youtube channel in addition to teaching game development at Stanford University.</a:t>
            </a:r>
            <a:endParaRPr sz="700">
              <a:solidFill>
                <a:schemeClr val="lt1"/>
              </a:solidFill>
            </a:endParaRPr>
          </a:p>
          <a:p>
            <a:pPr indent="0" lvl="0" marL="0" rtl="0" algn="l">
              <a:lnSpc>
                <a:spcPct val="115000"/>
              </a:lnSpc>
              <a:spcBef>
                <a:spcPts val="100"/>
              </a:spcBef>
              <a:spcAft>
                <a:spcPts val="0"/>
              </a:spcAft>
              <a:buNone/>
            </a:pPr>
            <a:r>
              <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 Why Riot Games?</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In my opinion, Riot is leading the industry in terms of gameplay which is what I am most passionate about. I’m an avid fan of Legends of Runeterra and would like to work on Riot’s next game. I think my passion for teaching would be a really good fit for an R&amp;D team in particular. At Riot, I can work to support some of the best animators and artists in gaming. At this stage in my career I would like to double-down on my C++ skills and grow my proficiencies as a low-level engineer. I trust Riot’s extremely technical team to provide one of the best environments in our industry to grow in that respect.</a:t>
            </a:r>
            <a:endParaRPr sz="700">
              <a:solidFill>
                <a:schemeClr val="lt1"/>
              </a:solidFill>
            </a:endParaRPr>
          </a:p>
          <a:p>
            <a:pPr indent="0" lvl="0" marL="0" rtl="0" algn="l">
              <a:lnSpc>
                <a:spcPct val="115000"/>
              </a:lnSpc>
              <a:spcBef>
                <a:spcPts val="100"/>
              </a:spcBef>
              <a:spcAft>
                <a:spcPts val="0"/>
              </a:spcAft>
              <a:buNone/>
            </a:pPr>
            <a:r>
              <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Thank you for your time and consideration. I look forward to speaking with you about this opportunity.</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Sincerely,</a:t>
            </a:r>
            <a:endParaRPr sz="700">
              <a:solidFill>
                <a:schemeClr val="lt1"/>
              </a:solidFill>
            </a:endParaRPr>
          </a:p>
          <a:p>
            <a:pPr indent="0" lvl="0" marL="0" rtl="0" algn="l">
              <a:lnSpc>
                <a:spcPct val="115000"/>
              </a:lnSpc>
              <a:spcBef>
                <a:spcPts val="100"/>
              </a:spcBef>
              <a:spcAft>
                <a:spcPts val="0"/>
              </a:spcAft>
              <a:buNone/>
            </a:pPr>
            <a:r>
              <a:rPr lang="en" sz="700">
                <a:solidFill>
                  <a:schemeClr val="lt1"/>
                </a:solidFill>
              </a:rPr>
              <a:t>Matthew </a:t>
            </a:r>
            <a:endParaRPr sz="700">
              <a:solidFill>
                <a:schemeClr val="lt1"/>
              </a:solidFill>
            </a:endParaRPr>
          </a:p>
          <a:p>
            <a:pPr indent="0" lvl="0" marL="0" rtl="0" algn="l">
              <a:lnSpc>
                <a:spcPct val="115000"/>
              </a:lnSpc>
              <a:spcBef>
                <a:spcPts val="100"/>
              </a:spcBef>
              <a:spcAft>
                <a:spcPts val="0"/>
              </a:spcAft>
              <a:buNone/>
            </a:pPr>
            <a:r>
              <a:rPr lang="en" sz="700" u="sng">
                <a:solidFill>
                  <a:schemeClr val="lt1"/>
                </a:solidFill>
                <a:hlinkClick r:id="rId5">
                  <a:extLst>
                    <a:ext uri="{A12FA001-AC4F-418D-AE19-62706E023703}">
                      <ahyp:hlinkClr val="tx"/>
                    </a:ext>
                  </a:extLst>
                </a:hlinkClick>
              </a:rPr>
              <a:t>www.mrventures.net</a:t>
            </a:r>
            <a:endParaRPr sz="700">
              <a:solidFill>
                <a:schemeClr val="lt1"/>
              </a:solidFill>
              <a:latin typeface="Lato"/>
              <a:ea typeface="Lato"/>
              <a:cs typeface="Lato"/>
              <a:sym typeface="Lato"/>
            </a:endParaRPr>
          </a:p>
          <a:p>
            <a:pPr indent="0" lvl="0" marL="0" rtl="0" algn="ctr">
              <a:lnSpc>
                <a:spcPct val="115000"/>
              </a:lnSpc>
              <a:spcBef>
                <a:spcPts val="100"/>
              </a:spcBef>
              <a:spcAft>
                <a:spcPts val="100"/>
              </a:spcAft>
              <a:buNone/>
            </a:pPr>
            <a:r>
              <a:t/>
            </a:r>
            <a:endParaRPr b="1" sz="700">
              <a:solidFill>
                <a:schemeClr val="lt1"/>
              </a:solidFill>
              <a:latin typeface="Lato"/>
              <a:ea typeface="Lato"/>
              <a:cs typeface="Lato"/>
              <a:sym typeface="Lato"/>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2" name="Shape 1232"/>
        <p:cNvGrpSpPr/>
        <p:nvPr/>
      </p:nvGrpSpPr>
      <p:grpSpPr>
        <a:xfrm>
          <a:off x="0" y="0"/>
          <a:ext cx="0" cy="0"/>
          <a:chOff x="0" y="0"/>
          <a:chExt cx="0" cy="0"/>
        </a:xfrm>
      </p:grpSpPr>
      <p:sp>
        <p:nvSpPr>
          <p:cNvPr id="1233" name="Google Shape;1233;p102"/>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pic>
        <p:nvPicPr>
          <p:cNvPr id="1234" name="Google Shape;1234;p102"/>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235" name="Google Shape;1235;p102"/>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1236" name="Google Shape;1236;p102"/>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Tech Interview Prep</a:t>
            </a:r>
            <a:endParaRPr b="1" sz="4500">
              <a:solidFill>
                <a:schemeClr val="lt1"/>
              </a:solidFill>
              <a:latin typeface="Lato"/>
              <a:ea typeface="Lato"/>
              <a:cs typeface="Lato"/>
              <a:sym typeface="Lato"/>
            </a:endParaRPr>
          </a:p>
        </p:txBody>
      </p:sp>
      <p:pic>
        <p:nvPicPr>
          <p:cNvPr id="1237" name="Google Shape;1237;p102"/>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238" name="Google Shape;1238;p102"/>
          <p:cNvPicPr preferRelativeResize="0"/>
          <p:nvPr/>
        </p:nvPicPr>
        <p:blipFill>
          <a:blip r:embed="rId5">
            <a:alphaModFix/>
          </a:blip>
          <a:stretch>
            <a:fillRect/>
          </a:stretch>
        </p:blipFill>
        <p:spPr>
          <a:xfrm>
            <a:off x="2023438" y="1254900"/>
            <a:ext cx="5097125" cy="3298151"/>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p103"/>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sp>
        <p:nvSpPr>
          <p:cNvPr id="1244" name="Google Shape;1244;p103"/>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245" name="Google Shape;1245;p103"/>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246" name="Google Shape;1246;p103"/>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Tech Interview Prep</a:t>
            </a:r>
            <a:endParaRPr b="1" sz="4500">
              <a:solidFill>
                <a:schemeClr val="lt1"/>
              </a:solidFill>
              <a:latin typeface="Lato"/>
              <a:ea typeface="Lato"/>
              <a:cs typeface="Lato"/>
              <a:sym typeface="Lato"/>
            </a:endParaRPr>
          </a:p>
        </p:txBody>
      </p:sp>
      <p:pic>
        <p:nvPicPr>
          <p:cNvPr id="1247" name="Google Shape;1247;p103"/>
          <p:cNvPicPr preferRelativeResize="0"/>
          <p:nvPr/>
        </p:nvPicPr>
        <p:blipFill>
          <a:blip r:embed="rId4">
            <a:alphaModFix/>
          </a:blip>
          <a:stretch>
            <a:fillRect/>
          </a:stretch>
        </p:blipFill>
        <p:spPr>
          <a:xfrm>
            <a:off x="631625" y="1314913"/>
            <a:ext cx="2289649" cy="1144825"/>
          </a:xfrm>
          <a:prstGeom prst="rect">
            <a:avLst/>
          </a:prstGeom>
          <a:noFill/>
          <a:ln cap="flat" cmpd="sng" w="38100">
            <a:solidFill>
              <a:schemeClr val="dk2"/>
            </a:solidFill>
            <a:prstDash val="solid"/>
            <a:round/>
            <a:headEnd len="sm" w="sm" type="none"/>
            <a:tailEnd len="sm" w="sm" type="none"/>
          </a:ln>
        </p:spPr>
      </p:pic>
      <p:pic>
        <p:nvPicPr>
          <p:cNvPr id="1248" name="Google Shape;1248;p103"/>
          <p:cNvPicPr preferRelativeResize="0"/>
          <p:nvPr/>
        </p:nvPicPr>
        <p:blipFill rotWithShape="1">
          <a:blip r:embed="rId5">
            <a:alphaModFix/>
          </a:blip>
          <a:srcRect b="0" l="0" r="35350" t="0"/>
          <a:stretch/>
        </p:blipFill>
        <p:spPr>
          <a:xfrm>
            <a:off x="3461021" y="1314925"/>
            <a:ext cx="2059826" cy="1144800"/>
          </a:xfrm>
          <a:prstGeom prst="rect">
            <a:avLst/>
          </a:prstGeom>
          <a:noFill/>
          <a:ln cap="flat" cmpd="sng" w="38100">
            <a:solidFill>
              <a:schemeClr val="dk2"/>
            </a:solidFill>
            <a:prstDash val="solid"/>
            <a:round/>
            <a:headEnd len="sm" w="sm" type="none"/>
            <a:tailEnd len="sm" w="sm" type="none"/>
          </a:ln>
        </p:spPr>
      </p:pic>
      <p:sp>
        <p:nvSpPr>
          <p:cNvPr id="1249" name="Google Shape;1249;p103"/>
          <p:cNvSpPr txBox="1"/>
          <p:nvPr/>
        </p:nvSpPr>
        <p:spPr>
          <a:xfrm>
            <a:off x="2931540" y="1448725"/>
            <a:ext cx="5295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lt1"/>
                </a:solidFill>
                <a:latin typeface="Lato"/>
                <a:ea typeface="Lato"/>
                <a:cs typeface="Lato"/>
                <a:sym typeface="Lato"/>
              </a:rPr>
              <a:t>+</a:t>
            </a:r>
            <a:endParaRPr/>
          </a:p>
        </p:txBody>
      </p:sp>
      <p:pic>
        <p:nvPicPr>
          <p:cNvPr id="1250" name="Google Shape;1250;p103"/>
          <p:cNvPicPr preferRelativeResize="0"/>
          <p:nvPr/>
        </p:nvPicPr>
        <p:blipFill>
          <a:blip r:embed="rId6">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104"/>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pic>
        <p:nvPicPr>
          <p:cNvPr id="1256" name="Google Shape;1256;p104"/>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257" name="Google Shape;1257;p104"/>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1258" name="Google Shape;1258;p104"/>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Tech Interview Prep</a:t>
            </a:r>
            <a:endParaRPr b="1" sz="4500">
              <a:solidFill>
                <a:schemeClr val="lt1"/>
              </a:solidFill>
              <a:latin typeface="Lato"/>
              <a:ea typeface="Lato"/>
              <a:cs typeface="Lato"/>
              <a:sym typeface="Lato"/>
            </a:endParaRPr>
          </a:p>
        </p:txBody>
      </p:sp>
      <p:pic>
        <p:nvPicPr>
          <p:cNvPr id="1259" name="Google Shape;1259;p104"/>
          <p:cNvPicPr preferRelativeResize="0"/>
          <p:nvPr/>
        </p:nvPicPr>
        <p:blipFill>
          <a:blip r:embed="rId4">
            <a:alphaModFix/>
          </a:blip>
          <a:stretch>
            <a:fillRect/>
          </a:stretch>
        </p:blipFill>
        <p:spPr>
          <a:xfrm>
            <a:off x="355649" y="3000949"/>
            <a:ext cx="1115130" cy="1441005"/>
          </a:xfrm>
          <a:prstGeom prst="rect">
            <a:avLst/>
          </a:prstGeom>
          <a:noFill/>
          <a:ln cap="flat" cmpd="sng" w="38100">
            <a:solidFill>
              <a:schemeClr val="dk2"/>
            </a:solidFill>
            <a:prstDash val="solid"/>
            <a:round/>
            <a:headEnd len="sm" w="sm" type="none"/>
            <a:tailEnd len="sm" w="sm" type="none"/>
          </a:ln>
        </p:spPr>
      </p:pic>
      <p:pic>
        <p:nvPicPr>
          <p:cNvPr id="1260" name="Google Shape;1260;p104"/>
          <p:cNvPicPr preferRelativeResize="0"/>
          <p:nvPr/>
        </p:nvPicPr>
        <p:blipFill>
          <a:blip r:embed="rId5">
            <a:alphaModFix/>
          </a:blip>
          <a:stretch>
            <a:fillRect/>
          </a:stretch>
        </p:blipFill>
        <p:spPr>
          <a:xfrm>
            <a:off x="1335158" y="2924749"/>
            <a:ext cx="1217098" cy="1441005"/>
          </a:xfrm>
          <a:prstGeom prst="rect">
            <a:avLst/>
          </a:prstGeom>
          <a:noFill/>
          <a:ln cap="flat" cmpd="sng" w="38100">
            <a:solidFill>
              <a:schemeClr val="dk2"/>
            </a:solidFill>
            <a:prstDash val="solid"/>
            <a:round/>
            <a:headEnd len="sm" w="sm" type="none"/>
            <a:tailEnd len="sm" w="sm" type="none"/>
          </a:ln>
        </p:spPr>
      </p:pic>
      <p:pic>
        <p:nvPicPr>
          <p:cNvPr id="1261" name="Google Shape;1261;p104"/>
          <p:cNvPicPr preferRelativeResize="0"/>
          <p:nvPr/>
        </p:nvPicPr>
        <p:blipFill>
          <a:blip r:embed="rId6">
            <a:alphaModFix/>
          </a:blip>
          <a:stretch>
            <a:fillRect/>
          </a:stretch>
        </p:blipFill>
        <p:spPr>
          <a:xfrm>
            <a:off x="2254028" y="3000949"/>
            <a:ext cx="1290356" cy="1441006"/>
          </a:xfrm>
          <a:prstGeom prst="rect">
            <a:avLst/>
          </a:prstGeom>
          <a:noFill/>
          <a:ln cap="flat" cmpd="sng" w="38100">
            <a:solidFill>
              <a:schemeClr val="dk2"/>
            </a:solidFill>
            <a:prstDash val="solid"/>
            <a:round/>
            <a:headEnd len="sm" w="sm" type="none"/>
            <a:tailEnd len="sm" w="sm" type="none"/>
          </a:ln>
        </p:spPr>
      </p:pic>
      <p:pic>
        <p:nvPicPr>
          <p:cNvPr id="1262" name="Google Shape;1262;p104"/>
          <p:cNvPicPr preferRelativeResize="0"/>
          <p:nvPr/>
        </p:nvPicPr>
        <p:blipFill>
          <a:blip r:embed="rId7">
            <a:alphaModFix/>
          </a:blip>
          <a:stretch>
            <a:fillRect/>
          </a:stretch>
        </p:blipFill>
        <p:spPr>
          <a:xfrm>
            <a:off x="3316883" y="2914825"/>
            <a:ext cx="1290361" cy="1460850"/>
          </a:xfrm>
          <a:prstGeom prst="rect">
            <a:avLst/>
          </a:prstGeom>
          <a:noFill/>
          <a:ln cap="flat" cmpd="sng" w="38100">
            <a:solidFill>
              <a:schemeClr val="dk2"/>
            </a:solidFill>
            <a:prstDash val="solid"/>
            <a:round/>
            <a:headEnd len="sm" w="sm" type="none"/>
            <a:tailEnd len="sm" w="sm" type="none"/>
          </a:ln>
        </p:spPr>
      </p:pic>
      <p:pic>
        <p:nvPicPr>
          <p:cNvPr id="1263" name="Google Shape;1263;p104"/>
          <p:cNvPicPr preferRelativeResize="0"/>
          <p:nvPr/>
        </p:nvPicPr>
        <p:blipFill>
          <a:blip r:embed="rId8">
            <a:alphaModFix/>
          </a:blip>
          <a:stretch>
            <a:fillRect/>
          </a:stretch>
        </p:blipFill>
        <p:spPr>
          <a:xfrm>
            <a:off x="4416525" y="3000950"/>
            <a:ext cx="1217102" cy="1440998"/>
          </a:xfrm>
          <a:prstGeom prst="rect">
            <a:avLst/>
          </a:prstGeom>
          <a:noFill/>
          <a:ln cap="flat" cmpd="sng" w="38100">
            <a:solidFill>
              <a:schemeClr val="dk2"/>
            </a:solidFill>
            <a:prstDash val="solid"/>
            <a:round/>
            <a:headEnd len="sm" w="sm" type="none"/>
            <a:tailEnd len="sm" w="sm" type="none"/>
          </a:ln>
        </p:spPr>
      </p:pic>
      <p:pic>
        <p:nvPicPr>
          <p:cNvPr id="1264" name="Google Shape;1264;p104"/>
          <p:cNvPicPr preferRelativeResize="0"/>
          <p:nvPr/>
        </p:nvPicPr>
        <p:blipFill>
          <a:blip r:embed="rId9">
            <a:alphaModFix/>
          </a:blip>
          <a:stretch>
            <a:fillRect/>
          </a:stretch>
        </p:blipFill>
        <p:spPr>
          <a:xfrm>
            <a:off x="631625" y="1314913"/>
            <a:ext cx="2289649" cy="1144825"/>
          </a:xfrm>
          <a:prstGeom prst="rect">
            <a:avLst/>
          </a:prstGeom>
          <a:noFill/>
          <a:ln cap="flat" cmpd="sng" w="38100">
            <a:solidFill>
              <a:schemeClr val="dk2"/>
            </a:solidFill>
            <a:prstDash val="solid"/>
            <a:round/>
            <a:headEnd len="sm" w="sm" type="none"/>
            <a:tailEnd len="sm" w="sm" type="none"/>
          </a:ln>
        </p:spPr>
      </p:pic>
      <p:pic>
        <p:nvPicPr>
          <p:cNvPr id="1265" name="Google Shape;1265;p104"/>
          <p:cNvPicPr preferRelativeResize="0"/>
          <p:nvPr/>
        </p:nvPicPr>
        <p:blipFill rotWithShape="1">
          <a:blip r:embed="rId10">
            <a:alphaModFix/>
          </a:blip>
          <a:srcRect b="0" l="0" r="35350" t="0"/>
          <a:stretch/>
        </p:blipFill>
        <p:spPr>
          <a:xfrm>
            <a:off x="3461021" y="1314925"/>
            <a:ext cx="2059826" cy="1144800"/>
          </a:xfrm>
          <a:prstGeom prst="rect">
            <a:avLst/>
          </a:prstGeom>
          <a:noFill/>
          <a:ln cap="flat" cmpd="sng" w="38100">
            <a:solidFill>
              <a:schemeClr val="dk2"/>
            </a:solidFill>
            <a:prstDash val="solid"/>
            <a:round/>
            <a:headEnd len="sm" w="sm" type="none"/>
            <a:tailEnd len="sm" w="sm" type="none"/>
          </a:ln>
        </p:spPr>
      </p:pic>
      <p:sp>
        <p:nvSpPr>
          <p:cNvPr id="1266" name="Google Shape;1266;p104"/>
          <p:cNvSpPr txBox="1"/>
          <p:nvPr/>
        </p:nvSpPr>
        <p:spPr>
          <a:xfrm>
            <a:off x="2931540" y="1448725"/>
            <a:ext cx="5295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lt1"/>
                </a:solidFill>
                <a:latin typeface="Lato"/>
                <a:ea typeface="Lato"/>
                <a:cs typeface="Lato"/>
                <a:sym typeface="Lato"/>
              </a:rPr>
              <a:t>+</a:t>
            </a:r>
            <a:endParaRPr/>
          </a:p>
        </p:txBody>
      </p:sp>
      <p:pic>
        <p:nvPicPr>
          <p:cNvPr id="1267" name="Google Shape;1267;p104"/>
          <p:cNvPicPr preferRelativeResize="0"/>
          <p:nvPr/>
        </p:nvPicPr>
        <p:blipFill>
          <a:blip r:embed="rId11">
            <a:alphaModFix/>
          </a:blip>
          <a:stretch>
            <a:fillRect/>
          </a:stretch>
        </p:blipFill>
        <p:spPr>
          <a:xfrm>
            <a:off x="8209767" y="4209267"/>
            <a:ext cx="934225" cy="934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sp>
        <p:nvSpPr>
          <p:cNvPr id="1272" name="Google Shape;1272;p105"/>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pic>
        <p:nvPicPr>
          <p:cNvPr id="1273" name="Google Shape;1273;p105"/>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274" name="Google Shape;1274;p105"/>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sp>
        <p:nvSpPr>
          <p:cNvPr id="1275" name="Google Shape;1275;p105"/>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Tech Interview Prep</a:t>
            </a:r>
            <a:endParaRPr b="1" sz="4500">
              <a:solidFill>
                <a:schemeClr val="lt1"/>
              </a:solidFill>
              <a:latin typeface="Lato"/>
              <a:ea typeface="Lato"/>
              <a:cs typeface="Lato"/>
              <a:sym typeface="Lato"/>
            </a:endParaRPr>
          </a:p>
        </p:txBody>
      </p:sp>
      <p:pic>
        <p:nvPicPr>
          <p:cNvPr id="1276" name="Google Shape;1276;p105"/>
          <p:cNvPicPr preferRelativeResize="0"/>
          <p:nvPr/>
        </p:nvPicPr>
        <p:blipFill>
          <a:blip r:embed="rId4">
            <a:alphaModFix/>
          </a:blip>
          <a:stretch>
            <a:fillRect/>
          </a:stretch>
        </p:blipFill>
        <p:spPr>
          <a:xfrm>
            <a:off x="355649" y="3000949"/>
            <a:ext cx="1115130" cy="1441005"/>
          </a:xfrm>
          <a:prstGeom prst="rect">
            <a:avLst/>
          </a:prstGeom>
          <a:noFill/>
          <a:ln cap="flat" cmpd="sng" w="38100">
            <a:solidFill>
              <a:schemeClr val="dk2"/>
            </a:solidFill>
            <a:prstDash val="solid"/>
            <a:round/>
            <a:headEnd len="sm" w="sm" type="none"/>
            <a:tailEnd len="sm" w="sm" type="none"/>
          </a:ln>
        </p:spPr>
      </p:pic>
      <p:pic>
        <p:nvPicPr>
          <p:cNvPr id="1277" name="Google Shape;1277;p105"/>
          <p:cNvPicPr preferRelativeResize="0"/>
          <p:nvPr/>
        </p:nvPicPr>
        <p:blipFill>
          <a:blip r:embed="rId5">
            <a:alphaModFix/>
          </a:blip>
          <a:stretch>
            <a:fillRect/>
          </a:stretch>
        </p:blipFill>
        <p:spPr>
          <a:xfrm>
            <a:off x="1335158" y="2924749"/>
            <a:ext cx="1217098" cy="1441005"/>
          </a:xfrm>
          <a:prstGeom prst="rect">
            <a:avLst/>
          </a:prstGeom>
          <a:noFill/>
          <a:ln cap="flat" cmpd="sng" w="38100">
            <a:solidFill>
              <a:schemeClr val="dk2"/>
            </a:solidFill>
            <a:prstDash val="solid"/>
            <a:round/>
            <a:headEnd len="sm" w="sm" type="none"/>
            <a:tailEnd len="sm" w="sm" type="none"/>
          </a:ln>
        </p:spPr>
      </p:pic>
      <p:pic>
        <p:nvPicPr>
          <p:cNvPr id="1278" name="Google Shape;1278;p105"/>
          <p:cNvPicPr preferRelativeResize="0"/>
          <p:nvPr/>
        </p:nvPicPr>
        <p:blipFill>
          <a:blip r:embed="rId6">
            <a:alphaModFix/>
          </a:blip>
          <a:stretch>
            <a:fillRect/>
          </a:stretch>
        </p:blipFill>
        <p:spPr>
          <a:xfrm>
            <a:off x="2254028" y="3000949"/>
            <a:ext cx="1290356" cy="1441006"/>
          </a:xfrm>
          <a:prstGeom prst="rect">
            <a:avLst/>
          </a:prstGeom>
          <a:noFill/>
          <a:ln cap="flat" cmpd="sng" w="38100">
            <a:solidFill>
              <a:schemeClr val="dk2"/>
            </a:solidFill>
            <a:prstDash val="solid"/>
            <a:round/>
            <a:headEnd len="sm" w="sm" type="none"/>
            <a:tailEnd len="sm" w="sm" type="none"/>
          </a:ln>
        </p:spPr>
      </p:pic>
      <p:pic>
        <p:nvPicPr>
          <p:cNvPr id="1279" name="Google Shape;1279;p105"/>
          <p:cNvPicPr preferRelativeResize="0"/>
          <p:nvPr/>
        </p:nvPicPr>
        <p:blipFill>
          <a:blip r:embed="rId7">
            <a:alphaModFix/>
          </a:blip>
          <a:stretch>
            <a:fillRect/>
          </a:stretch>
        </p:blipFill>
        <p:spPr>
          <a:xfrm>
            <a:off x="3316883" y="2914825"/>
            <a:ext cx="1290361" cy="1460850"/>
          </a:xfrm>
          <a:prstGeom prst="rect">
            <a:avLst/>
          </a:prstGeom>
          <a:noFill/>
          <a:ln cap="flat" cmpd="sng" w="38100">
            <a:solidFill>
              <a:schemeClr val="dk2"/>
            </a:solidFill>
            <a:prstDash val="solid"/>
            <a:round/>
            <a:headEnd len="sm" w="sm" type="none"/>
            <a:tailEnd len="sm" w="sm" type="none"/>
          </a:ln>
        </p:spPr>
      </p:pic>
      <p:pic>
        <p:nvPicPr>
          <p:cNvPr id="1280" name="Google Shape;1280;p105"/>
          <p:cNvPicPr preferRelativeResize="0"/>
          <p:nvPr/>
        </p:nvPicPr>
        <p:blipFill>
          <a:blip r:embed="rId8">
            <a:alphaModFix/>
          </a:blip>
          <a:stretch>
            <a:fillRect/>
          </a:stretch>
        </p:blipFill>
        <p:spPr>
          <a:xfrm>
            <a:off x="4416525" y="3000950"/>
            <a:ext cx="1217102" cy="1440998"/>
          </a:xfrm>
          <a:prstGeom prst="rect">
            <a:avLst/>
          </a:prstGeom>
          <a:noFill/>
          <a:ln cap="flat" cmpd="sng" w="38100">
            <a:solidFill>
              <a:schemeClr val="dk2"/>
            </a:solidFill>
            <a:prstDash val="solid"/>
            <a:round/>
            <a:headEnd len="sm" w="sm" type="none"/>
            <a:tailEnd len="sm" w="sm" type="none"/>
          </a:ln>
        </p:spPr>
      </p:pic>
      <p:pic>
        <p:nvPicPr>
          <p:cNvPr id="1281" name="Google Shape;1281;p105"/>
          <p:cNvPicPr preferRelativeResize="0"/>
          <p:nvPr/>
        </p:nvPicPr>
        <p:blipFill>
          <a:blip r:embed="rId9">
            <a:alphaModFix/>
          </a:blip>
          <a:stretch>
            <a:fillRect/>
          </a:stretch>
        </p:blipFill>
        <p:spPr>
          <a:xfrm>
            <a:off x="631625" y="1314913"/>
            <a:ext cx="2289649" cy="1144825"/>
          </a:xfrm>
          <a:prstGeom prst="rect">
            <a:avLst/>
          </a:prstGeom>
          <a:noFill/>
          <a:ln cap="flat" cmpd="sng" w="38100">
            <a:solidFill>
              <a:schemeClr val="dk2"/>
            </a:solidFill>
            <a:prstDash val="solid"/>
            <a:round/>
            <a:headEnd len="sm" w="sm" type="none"/>
            <a:tailEnd len="sm" w="sm" type="none"/>
          </a:ln>
        </p:spPr>
      </p:pic>
      <p:pic>
        <p:nvPicPr>
          <p:cNvPr id="1282" name="Google Shape;1282;p105"/>
          <p:cNvPicPr preferRelativeResize="0"/>
          <p:nvPr/>
        </p:nvPicPr>
        <p:blipFill rotWithShape="1">
          <a:blip r:embed="rId10">
            <a:alphaModFix/>
          </a:blip>
          <a:srcRect b="0" l="0" r="35350" t="0"/>
          <a:stretch/>
        </p:blipFill>
        <p:spPr>
          <a:xfrm>
            <a:off x="3461021" y="1314925"/>
            <a:ext cx="2059826" cy="1144800"/>
          </a:xfrm>
          <a:prstGeom prst="rect">
            <a:avLst/>
          </a:prstGeom>
          <a:noFill/>
          <a:ln cap="flat" cmpd="sng" w="38100">
            <a:solidFill>
              <a:schemeClr val="dk2"/>
            </a:solidFill>
            <a:prstDash val="solid"/>
            <a:round/>
            <a:headEnd len="sm" w="sm" type="none"/>
            <a:tailEnd len="sm" w="sm" type="none"/>
          </a:ln>
        </p:spPr>
      </p:pic>
      <p:sp>
        <p:nvSpPr>
          <p:cNvPr id="1283" name="Google Shape;1283;p105"/>
          <p:cNvSpPr txBox="1"/>
          <p:nvPr/>
        </p:nvSpPr>
        <p:spPr>
          <a:xfrm>
            <a:off x="2931540" y="1448725"/>
            <a:ext cx="5295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500">
                <a:solidFill>
                  <a:schemeClr val="lt1"/>
                </a:solidFill>
                <a:latin typeface="Lato"/>
                <a:ea typeface="Lato"/>
                <a:cs typeface="Lato"/>
                <a:sym typeface="Lato"/>
              </a:rPr>
              <a:t>+</a:t>
            </a:r>
            <a:endParaRPr/>
          </a:p>
        </p:txBody>
      </p:sp>
      <p:pic>
        <p:nvPicPr>
          <p:cNvPr id="1284" name="Google Shape;1284;p105"/>
          <p:cNvPicPr preferRelativeResize="0"/>
          <p:nvPr/>
        </p:nvPicPr>
        <p:blipFill rotWithShape="1">
          <a:blip r:embed="rId11">
            <a:alphaModFix/>
          </a:blip>
          <a:srcRect b="738" l="0" r="0" t="748"/>
          <a:stretch/>
        </p:blipFill>
        <p:spPr>
          <a:xfrm>
            <a:off x="5931550" y="388825"/>
            <a:ext cx="2897373" cy="4329948"/>
          </a:xfrm>
          <a:prstGeom prst="rect">
            <a:avLst/>
          </a:prstGeom>
          <a:noFill/>
          <a:ln cap="flat" cmpd="sng" w="38100">
            <a:solidFill>
              <a:schemeClr val="dk2"/>
            </a:solidFill>
            <a:prstDash val="solid"/>
            <a:round/>
            <a:headEnd len="sm" w="sm" type="none"/>
            <a:tailEnd len="sm" w="sm" type="none"/>
          </a:ln>
        </p:spPr>
      </p:pic>
      <p:pic>
        <p:nvPicPr>
          <p:cNvPr id="1285" name="Google Shape;1285;p105"/>
          <p:cNvPicPr preferRelativeResize="0"/>
          <p:nvPr/>
        </p:nvPicPr>
        <p:blipFill>
          <a:blip r:embed="rId12">
            <a:alphaModFix/>
          </a:blip>
          <a:stretch>
            <a:fillRect/>
          </a:stretch>
        </p:blipFill>
        <p:spPr>
          <a:xfrm>
            <a:off x="8209767" y="4209267"/>
            <a:ext cx="934225" cy="93422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06"/>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sp>
        <p:nvSpPr>
          <p:cNvPr id="1291" name="Google Shape;1291;p106"/>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CB01F9"/>
                </a:solidFill>
                <a:latin typeface="Lato"/>
                <a:ea typeface="Lato"/>
                <a:cs typeface="Lato"/>
                <a:sym typeface="Lato"/>
              </a:rPr>
              <a:t> </a:t>
            </a:r>
            <a:endParaRPr sz="3800">
              <a:solidFill>
                <a:srgbClr val="CB01F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a:t>
            </a:r>
            <a:r>
              <a:rPr lang="en" sz="3800">
                <a:solidFill>
                  <a:srgbClr val="00FFFF"/>
                </a:solidFill>
                <a:latin typeface="Lato"/>
                <a:ea typeface="Lato"/>
                <a:cs typeface="Lato"/>
                <a:sym typeface="Lato"/>
              </a:rPr>
              <a:t> </a:t>
            </a:r>
            <a:endParaRPr sz="3800">
              <a:solidFill>
                <a:srgbClr val="00FFFF"/>
              </a:solidFill>
              <a:latin typeface="Lato"/>
              <a:ea typeface="Lato"/>
              <a:cs typeface="Lato"/>
              <a:sym typeface="Lato"/>
            </a:endParaRPr>
          </a:p>
          <a:p>
            <a:pPr indent="0" lvl="0" marL="0" rtl="0" algn="l">
              <a:spcBef>
                <a:spcPts val="0"/>
              </a:spcBef>
              <a:spcAft>
                <a:spcPts val="0"/>
              </a:spcAft>
              <a:buNone/>
            </a:pPr>
            <a:r>
              <a:t/>
            </a:r>
            <a:endParaRPr sz="5200">
              <a:solidFill>
                <a:schemeClr val="lt1"/>
              </a:solidFill>
              <a:latin typeface="Lato"/>
              <a:ea typeface="Lato"/>
              <a:cs typeface="Lato"/>
              <a:sym typeface="Lato"/>
            </a:endParaRPr>
          </a:p>
        </p:txBody>
      </p:sp>
      <p:pic>
        <p:nvPicPr>
          <p:cNvPr id="1292" name="Google Shape;1292;p106"/>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293" name="Google Shape;1293;p106"/>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200">
                <a:solidFill>
                  <a:schemeClr val="lt1"/>
                </a:solidFill>
                <a:latin typeface="Lato"/>
                <a:ea typeface="Lato"/>
                <a:cs typeface="Lato"/>
                <a:sym typeface="Lato"/>
              </a:rPr>
              <a:t>Bonus: </a:t>
            </a:r>
            <a:r>
              <a:rPr b="1" lang="en" sz="4500">
                <a:solidFill>
                  <a:schemeClr val="lt1"/>
                </a:solidFill>
                <a:latin typeface="Lato"/>
                <a:ea typeface="Lato"/>
                <a:cs typeface="Lato"/>
                <a:sym typeface="Lato"/>
              </a:rPr>
              <a:t>Interview prep tips</a:t>
            </a:r>
            <a:endParaRPr b="1" sz="45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pic>
        <p:nvPicPr>
          <p:cNvPr id="1294" name="Google Shape;1294;p106"/>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295" name="Google Shape;1295;p106"/>
          <p:cNvSpPr txBox="1"/>
          <p:nvPr/>
        </p:nvSpPr>
        <p:spPr>
          <a:xfrm>
            <a:off x="841450" y="1071750"/>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4200">
              <a:solidFill>
                <a:schemeClr val="lt1"/>
              </a:solidFill>
              <a:latin typeface="Lato"/>
              <a:ea typeface="Lato"/>
              <a:cs typeface="Lato"/>
              <a:sym typeface="Lato"/>
            </a:endParaRPr>
          </a:p>
          <a:p>
            <a:pPr indent="0" lvl="0" marL="0" rtl="0" algn="l">
              <a:spcBef>
                <a:spcPts val="0"/>
              </a:spcBef>
              <a:spcAft>
                <a:spcPts val="0"/>
              </a:spcAft>
              <a:buNone/>
            </a:pPr>
            <a:r>
              <a:t/>
            </a:r>
            <a:endParaRPr b="1" sz="4500">
              <a:solidFill>
                <a:schemeClr val="lt1"/>
              </a:solidFill>
              <a:latin typeface="Lato"/>
              <a:ea typeface="Lato"/>
              <a:cs typeface="Lato"/>
              <a:sym typeface="Lato"/>
            </a:endParaRPr>
          </a:p>
        </p:txBody>
      </p:sp>
      <p:sp>
        <p:nvSpPr>
          <p:cNvPr id="1296" name="Google Shape;1296;p106"/>
          <p:cNvSpPr txBox="1"/>
          <p:nvPr/>
        </p:nvSpPr>
        <p:spPr>
          <a:xfrm>
            <a:off x="273750" y="894575"/>
            <a:ext cx="7831500" cy="41724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“Be interested”. It sounds silly, but it’s really important. It’s not a good look when a candidate gets a question wrong and just wants to forget about it and move on. A great candidate wants to figure out what the right answer was, they want to learn and get better. They lean in and get even more interested when they learn they made a mistake.</a:t>
            </a:r>
            <a:endParaRPr sz="1100">
              <a:solidFill>
                <a:schemeClr val="lt1"/>
              </a:solidFill>
              <a:latin typeface="Lato"/>
              <a:ea typeface="Lato"/>
              <a:cs typeface="Lato"/>
              <a:sym typeface="Lato"/>
            </a:endParaRPr>
          </a:p>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When you’re going through the interview, make sure to talk. The interviewer KNOWS the answer. So provide frequent touch points to confirm you’re going the right direction. Say, “here’s my plan, what do you think? Does this sound right?”</a:t>
            </a:r>
            <a:endParaRPr sz="1100">
              <a:solidFill>
                <a:schemeClr val="lt1"/>
              </a:solidFill>
              <a:latin typeface="Lato"/>
              <a:ea typeface="Lato"/>
              <a:cs typeface="Lato"/>
              <a:sym typeface="Lato"/>
            </a:endParaRPr>
          </a:p>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Always take notes to review later. If you get a question wrong, make sure to write it down so you can study it. And you’ll get it right next time.</a:t>
            </a:r>
            <a:endParaRPr sz="1100">
              <a:solidFill>
                <a:schemeClr val="lt1"/>
              </a:solidFill>
              <a:latin typeface="Lato"/>
              <a:ea typeface="Lato"/>
              <a:cs typeface="Lato"/>
              <a:sym typeface="Lato"/>
            </a:endParaRPr>
          </a:p>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Similarly Glassdoor and Levels.fyi are some ways to research salary compensation. You CAN and SHOULD practice salary negotiation. But the #1 thing, is to make sure to go into that negotiation, prepared with as much data as possible.</a:t>
            </a:r>
            <a:endParaRPr sz="1100">
              <a:solidFill>
                <a:schemeClr val="lt1"/>
              </a:solidFill>
              <a:latin typeface="Lato"/>
              <a:ea typeface="Lato"/>
              <a:cs typeface="Lato"/>
              <a:sym typeface="Lato"/>
            </a:endParaRPr>
          </a:p>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At a MINIMUM you need to research the role. Know the history of the company, watch their GDC talks, and certainly play their games. If you don’t have an opportunity to play their games, lookup deep-dive critical analysis of their games to understand how they work.</a:t>
            </a:r>
            <a:endParaRPr sz="1100">
              <a:solidFill>
                <a:schemeClr val="lt1"/>
              </a:solidFill>
              <a:latin typeface="Lato"/>
              <a:ea typeface="Lato"/>
              <a:cs typeface="Lato"/>
              <a:sym typeface="Lato"/>
            </a:endParaRPr>
          </a:p>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Just a little bit of research can pay off. For example, there are websites like Glassdoor.com, where previous candidates might post previous interview topics. Of course that helps, because then you know what this team likes to ask about, so you can focus your preparation.</a:t>
            </a:r>
            <a:endParaRPr sz="1100">
              <a:solidFill>
                <a:schemeClr val="lt1"/>
              </a:solidFill>
              <a:latin typeface="Lato"/>
              <a:ea typeface="Lato"/>
              <a:cs typeface="Lato"/>
              <a:sym typeface="Lato"/>
            </a:endParaRPr>
          </a:p>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GDC talks are great because they tell you what the team is passionate about. </a:t>
            </a:r>
            <a:endParaRPr sz="1100">
              <a:solidFill>
                <a:schemeClr val="lt1"/>
              </a:solidFill>
              <a:latin typeface="Lato"/>
              <a:ea typeface="Lato"/>
              <a:cs typeface="Lato"/>
              <a:sym typeface="Lato"/>
            </a:endParaRPr>
          </a:p>
          <a:p>
            <a:pPr indent="-298450" lvl="0" marL="457200" rtl="0" algn="l">
              <a:lnSpc>
                <a:spcPct val="115000"/>
              </a:lnSpc>
              <a:spcBef>
                <a:spcPts val="0"/>
              </a:spcBef>
              <a:spcAft>
                <a:spcPts val="0"/>
              </a:spcAft>
              <a:buClr>
                <a:schemeClr val="lt1"/>
              </a:buClr>
              <a:buSzPts val="1100"/>
              <a:buFont typeface="Lato"/>
              <a:buChar char="●"/>
            </a:pPr>
            <a:r>
              <a:rPr lang="en" sz="1100">
                <a:solidFill>
                  <a:schemeClr val="lt1"/>
                </a:solidFill>
                <a:latin typeface="Lato"/>
                <a:ea typeface="Lato"/>
                <a:cs typeface="Lato"/>
                <a:sym typeface="Lato"/>
              </a:rPr>
              <a:t>At the end of an interview, they’re going to ask, “do you have any questions?” And the correct answer is “Yes!”. Because you’ve done the research and know what interests YOU about THEIR work. Go to the interview prepared with questions ready to express that SHARED interest.</a:t>
            </a:r>
            <a:endParaRPr sz="1100">
              <a:solidFill>
                <a:schemeClr val="lt1"/>
              </a:solidFill>
              <a:latin typeface="Lato"/>
              <a:ea typeface="Lato"/>
              <a:cs typeface="Lato"/>
              <a:sym typeface="Lato"/>
            </a:endParaRPr>
          </a:p>
          <a:p>
            <a:pPr indent="0" lvl="0" marL="0" rtl="0" algn="ctr">
              <a:lnSpc>
                <a:spcPct val="115000"/>
              </a:lnSpc>
              <a:spcBef>
                <a:spcPts val="100"/>
              </a:spcBef>
              <a:spcAft>
                <a:spcPts val="100"/>
              </a:spcAft>
              <a:buNone/>
            </a:pPr>
            <a:r>
              <a:t/>
            </a:r>
            <a:endParaRPr b="1" sz="700">
              <a:solidFill>
                <a:schemeClr val="lt1"/>
              </a:solidFill>
              <a:latin typeface="Lato"/>
              <a:ea typeface="Lato"/>
              <a:cs typeface="Lato"/>
              <a:sym typeface="Lato"/>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07"/>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sp>
        <p:nvSpPr>
          <p:cNvPr id="1302" name="Google Shape;1302;p107"/>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1303" name="Google Shape;1303;p107"/>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304" name="Google Shape;1304;p107"/>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Failing, despite the hard skills</a:t>
            </a:r>
            <a:endParaRPr b="1" sz="4500">
              <a:solidFill>
                <a:schemeClr val="lt1"/>
              </a:solidFill>
              <a:latin typeface="Lato"/>
              <a:ea typeface="Lato"/>
              <a:cs typeface="Lato"/>
              <a:sym typeface="Lato"/>
            </a:endParaRPr>
          </a:p>
        </p:txBody>
      </p:sp>
      <p:pic>
        <p:nvPicPr>
          <p:cNvPr id="1305" name="Google Shape;1305;p107"/>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306" name="Google Shape;1306;p107"/>
          <p:cNvPicPr preferRelativeResize="0"/>
          <p:nvPr/>
        </p:nvPicPr>
        <p:blipFill rotWithShape="1">
          <a:blip r:embed="rId5">
            <a:alphaModFix/>
          </a:blip>
          <a:srcRect b="0" l="4225" r="57906" t="23803"/>
          <a:stretch/>
        </p:blipFill>
        <p:spPr>
          <a:xfrm>
            <a:off x="1655225" y="2040475"/>
            <a:ext cx="2413000" cy="2720500"/>
          </a:xfrm>
          <a:prstGeom prst="rect">
            <a:avLst/>
          </a:prstGeom>
          <a:noFill/>
          <a:ln cap="flat" cmpd="sng" w="38100">
            <a:solidFill>
              <a:schemeClr val="dk2"/>
            </a:solidFill>
            <a:prstDash val="solid"/>
            <a:miter lim="8000"/>
            <a:headEnd len="sm" w="sm" type="none"/>
            <a:tailEnd len="sm" w="sm" type="none"/>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108"/>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sp>
        <p:nvSpPr>
          <p:cNvPr id="1312" name="Google Shape;1312;p108"/>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1313" name="Google Shape;1313;p108"/>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314" name="Google Shape;1314;p108"/>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Failing, despite the hard skills</a:t>
            </a:r>
            <a:endParaRPr b="1" sz="4500">
              <a:solidFill>
                <a:schemeClr val="lt1"/>
              </a:solidFill>
              <a:latin typeface="Lato"/>
              <a:ea typeface="Lato"/>
              <a:cs typeface="Lato"/>
              <a:sym typeface="Lato"/>
            </a:endParaRPr>
          </a:p>
        </p:txBody>
      </p:sp>
      <p:pic>
        <p:nvPicPr>
          <p:cNvPr id="1315" name="Google Shape;1315;p108"/>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316" name="Google Shape;1316;p108"/>
          <p:cNvPicPr preferRelativeResize="0"/>
          <p:nvPr/>
        </p:nvPicPr>
        <p:blipFill>
          <a:blip r:embed="rId5">
            <a:alphaModFix/>
          </a:blip>
          <a:stretch>
            <a:fillRect/>
          </a:stretch>
        </p:blipFill>
        <p:spPr>
          <a:xfrm>
            <a:off x="1385888" y="1190725"/>
            <a:ext cx="6372225" cy="3570250"/>
          </a:xfrm>
          <a:prstGeom prst="rect">
            <a:avLst/>
          </a:prstGeom>
          <a:noFill/>
          <a:ln cap="flat" cmpd="sng" w="38100">
            <a:solidFill>
              <a:schemeClr val="dk2"/>
            </a:solidFill>
            <a:prstDash val="solid"/>
            <a:miter lim="8000"/>
            <a:headEnd len="sm" w="sm" type="none"/>
            <a:tailEnd len="sm" w="sm" type="none"/>
          </a:ln>
        </p:spPr>
      </p:pic>
      <p:pic>
        <p:nvPicPr>
          <p:cNvPr id="1317" name="Google Shape;1317;p108"/>
          <p:cNvPicPr preferRelativeResize="0"/>
          <p:nvPr/>
        </p:nvPicPr>
        <p:blipFill rotWithShape="1">
          <a:blip r:embed="rId6">
            <a:alphaModFix/>
          </a:blip>
          <a:srcRect b="52774" l="28114" r="28223" t="28464"/>
          <a:stretch/>
        </p:blipFill>
        <p:spPr>
          <a:xfrm>
            <a:off x="4995750" y="2569350"/>
            <a:ext cx="2647550" cy="53172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p109"/>
          <p:cNvSpPr txBox="1"/>
          <p:nvPr/>
        </p:nvSpPr>
        <p:spPr>
          <a:xfrm rot="-178499">
            <a:off x="-98739" y="4181417"/>
            <a:ext cx="5306351" cy="769651"/>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00FFFF"/>
                </a:solidFill>
                <a:latin typeface="Lato"/>
                <a:ea typeface="Lato"/>
                <a:cs typeface="Lato"/>
                <a:sym typeface="Lato"/>
              </a:rPr>
              <a:t>●</a:t>
            </a:r>
            <a:r>
              <a:rPr lang="en" sz="3800">
                <a:solidFill>
                  <a:schemeClr val="lt1"/>
                </a:solidFill>
                <a:latin typeface="Lato"/>
                <a:ea typeface="Lato"/>
                <a:cs typeface="Lato"/>
                <a:sym typeface="Lato"/>
              </a:rPr>
              <a:t> </a:t>
            </a:r>
            <a:endParaRPr sz="2000"/>
          </a:p>
        </p:txBody>
      </p:sp>
      <p:sp>
        <p:nvSpPr>
          <p:cNvPr id="1323" name="Google Shape;1323;p109"/>
          <p:cNvSpPr txBox="1"/>
          <p:nvPr/>
        </p:nvSpPr>
        <p:spPr>
          <a:xfrm>
            <a:off x="-115275" y="912250"/>
            <a:ext cx="3810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rPr lang="en" sz="3800">
                <a:solidFill>
                  <a:srgbClr val="1D0029"/>
                </a:solidFill>
                <a:latin typeface="Lato"/>
                <a:ea typeface="Lato"/>
                <a:cs typeface="Lato"/>
                <a:sym typeface="Lato"/>
              </a:rPr>
              <a:t>● </a:t>
            </a:r>
            <a:endParaRPr sz="3800">
              <a:solidFill>
                <a:srgbClr val="1D0029"/>
              </a:solidFill>
              <a:latin typeface="Lato"/>
              <a:ea typeface="Lato"/>
              <a:cs typeface="Lato"/>
              <a:sym typeface="Lato"/>
            </a:endParaRPr>
          </a:p>
          <a:p>
            <a:pPr indent="0" lvl="0" marL="0" rtl="0" algn="l">
              <a:spcBef>
                <a:spcPts val="0"/>
              </a:spcBef>
              <a:spcAft>
                <a:spcPts val="0"/>
              </a:spcAft>
              <a:buNone/>
            </a:pPr>
            <a:r>
              <a:t/>
            </a:r>
            <a:endParaRPr sz="5200">
              <a:solidFill>
                <a:srgbClr val="1D0029"/>
              </a:solidFill>
              <a:latin typeface="Lato"/>
              <a:ea typeface="Lato"/>
              <a:cs typeface="Lato"/>
              <a:sym typeface="Lato"/>
            </a:endParaRPr>
          </a:p>
        </p:txBody>
      </p:sp>
      <p:pic>
        <p:nvPicPr>
          <p:cNvPr id="1324" name="Google Shape;1324;p109"/>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325" name="Google Shape;1325;p109"/>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chemeClr val="lt1"/>
                </a:solidFill>
                <a:latin typeface="Lato"/>
                <a:ea typeface="Lato"/>
                <a:cs typeface="Lato"/>
                <a:sym typeface="Lato"/>
              </a:rPr>
              <a:t>Growth Mindset</a:t>
            </a:r>
            <a:endParaRPr b="1" sz="4500">
              <a:solidFill>
                <a:schemeClr val="lt1"/>
              </a:solidFill>
              <a:latin typeface="Lato"/>
              <a:ea typeface="Lato"/>
              <a:cs typeface="Lato"/>
              <a:sym typeface="Lato"/>
            </a:endParaRPr>
          </a:p>
        </p:txBody>
      </p:sp>
      <p:pic>
        <p:nvPicPr>
          <p:cNvPr id="1326" name="Google Shape;1326;p109"/>
          <p:cNvPicPr preferRelativeResize="0"/>
          <p:nvPr/>
        </p:nvPicPr>
        <p:blipFill>
          <a:blip r:embed="rId4">
            <a:alphaModFix/>
          </a:blip>
          <a:stretch>
            <a:fillRect/>
          </a:stretch>
        </p:blipFill>
        <p:spPr>
          <a:xfrm>
            <a:off x="8209767" y="4209267"/>
            <a:ext cx="934225" cy="934225"/>
          </a:xfrm>
          <a:prstGeom prst="rect">
            <a:avLst/>
          </a:prstGeom>
          <a:noFill/>
          <a:ln>
            <a:noFill/>
          </a:ln>
        </p:spPr>
      </p:pic>
      <p:pic>
        <p:nvPicPr>
          <p:cNvPr id="1327" name="Google Shape;1327;p109"/>
          <p:cNvPicPr preferRelativeResize="0"/>
          <p:nvPr/>
        </p:nvPicPr>
        <p:blipFill>
          <a:blip r:embed="rId5">
            <a:alphaModFix/>
          </a:blip>
          <a:stretch>
            <a:fillRect/>
          </a:stretch>
        </p:blipFill>
        <p:spPr>
          <a:xfrm>
            <a:off x="2239551" y="1266925"/>
            <a:ext cx="4664876" cy="3325550"/>
          </a:xfrm>
          <a:prstGeom prst="rect">
            <a:avLst/>
          </a:prstGeom>
          <a:noFill/>
          <a:ln cap="flat" cmpd="sng" w="38100">
            <a:solidFill>
              <a:schemeClr val="dk2"/>
            </a:solidFill>
            <a:prstDash val="solid"/>
            <a:round/>
            <a:headEnd len="sm" w="sm" type="none"/>
            <a:tailEnd len="sm" w="sm" type="none"/>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pic>
        <p:nvPicPr>
          <p:cNvPr id="1332" name="Google Shape;1332;p110"/>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333" name="Google Shape;1333;p110"/>
          <p:cNvSpPr txBox="1"/>
          <p:nvPr/>
        </p:nvSpPr>
        <p:spPr>
          <a:xfrm>
            <a:off x="265725" y="178525"/>
            <a:ext cx="80568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4500">
                <a:solidFill>
                  <a:srgbClr val="00FFFF"/>
                </a:solidFill>
                <a:latin typeface="Lato"/>
                <a:ea typeface="Lato"/>
                <a:cs typeface="Lato"/>
                <a:sym typeface="Lato"/>
              </a:rPr>
              <a:t>Key takeaways</a:t>
            </a:r>
            <a:endParaRPr b="1" sz="4500">
              <a:solidFill>
                <a:srgbClr val="00FFFF"/>
              </a:solidFill>
              <a:latin typeface="Lato"/>
              <a:ea typeface="Lato"/>
              <a:cs typeface="Lato"/>
              <a:sym typeface="Lato"/>
            </a:endParaRPr>
          </a:p>
        </p:txBody>
      </p:sp>
      <p:pic>
        <p:nvPicPr>
          <p:cNvPr id="1334" name="Google Shape;1334;p110"/>
          <p:cNvPicPr preferRelativeResize="0"/>
          <p:nvPr/>
        </p:nvPicPr>
        <p:blipFill>
          <a:blip r:embed="rId4">
            <a:alphaModFix/>
          </a:blip>
          <a:stretch>
            <a:fillRect/>
          </a:stretch>
        </p:blipFill>
        <p:spPr>
          <a:xfrm>
            <a:off x="8209767" y="4209267"/>
            <a:ext cx="934225" cy="934225"/>
          </a:xfrm>
          <a:prstGeom prst="rect">
            <a:avLst/>
          </a:prstGeom>
          <a:noFill/>
          <a:ln>
            <a:noFill/>
          </a:ln>
        </p:spPr>
      </p:pic>
      <p:sp>
        <p:nvSpPr>
          <p:cNvPr id="1335" name="Google Shape;1335;p110"/>
          <p:cNvSpPr txBox="1"/>
          <p:nvPr/>
        </p:nvSpPr>
        <p:spPr>
          <a:xfrm>
            <a:off x="265725" y="1094100"/>
            <a:ext cx="8967300" cy="2493600"/>
          </a:xfrm>
          <a:prstGeom prst="rect">
            <a:avLst/>
          </a:prstGeom>
          <a:noFill/>
          <a:ln>
            <a:noFill/>
          </a:ln>
        </p:spPr>
        <p:txBody>
          <a:bodyPr anchorCtr="0" anchor="t" bIns="91425" lIns="91425" spcFirstLastPara="1" rIns="91425" wrap="square" tIns="91425">
            <a:spAutoFit/>
          </a:bodyPr>
          <a:lstStyle/>
          <a:p>
            <a:pPr indent="-419100" lvl="0" marL="457200" rtl="0" algn="l">
              <a:spcBef>
                <a:spcPts val="0"/>
              </a:spcBef>
              <a:spcAft>
                <a:spcPts val="0"/>
              </a:spcAft>
              <a:buClr>
                <a:srgbClr val="00FFFF"/>
              </a:buClr>
              <a:buSzPts val="3000"/>
              <a:buFont typeface="Lato"/>
              <a:buChar char="●"/>
            </a:pPr>
            <a:r>
              <a:rPr lang="en" sz="3000">
                <a:solidFill>
                  <a:schemeClr val="lt1"/>
                </a:solidFill>
                <a:latin typeface="Lato"/>
                <a:ea typeface="Lato"/>
                <a:cs typeface="Lato"/>
                <a:sym typeface="Lato"/>
              </a:rPr>
              <a:t>START with a role, THEN build the resume</a:t>
            </a:r>
            <a:endParaRPr sz="3000">
              <a:solidFill>
                <a:schemeClr val="lt1"/>
              </a:solidFill>
              <a:latin typeface="Lato"/>
              <a:ea typeface="Lato"/>
              <a:cs typeface="Lato"/>
              <a:sym typeface="Lato"/>
            </a:endParaRPr>
          </a:p>
          <a:p>
            <a:pPr indent="-419100" lvl="0" marL="457200" rtl="0" algn="l">
              <a:spcBef>
                <a:spcPts val="0"/>
              </a:spcBef>
              <a:spcAft>
                <a:spcPts val="0"/>
              </a:spcAft>
              <a:buClr>
                <a:srgbClr val="00FFFF"/>
              </a:buClr>
              <a:buSzPts val="3000"/>
              <a:buFont typeface="Lato"/>
              <a:buChar char="●"/>
            </a:pPr>
            <a:r>
              <a:rPr lang="en" sz="3000">
                <a:solidFill>
                  <a:schemeClr val="lt1"/>
                </a:solidFill>
                <a:latin typeface="Lato"/>
                <a:ea typeface="Lato"/>
                <a:cs typeface="Lato"/>
                <a:sym typeface="Lato"/>
              </a:rPr>
              <a:t>Candidacy is competency, NOT creativity</a:t>
            </a:r>
            <a:endParaRPr sz="3000">
              <a:solidFill>
                <a:schemeClr val="lt1"/>
              </a:solidFill>
              <a:latin typeface="Lato"/>
              <a:ea typeface="Lato"/>
              <a:cs typeface="Lato"/>
              <a:sym typeface="Lato"/>
            </a:endParaRPr>
          </a:p>
          <a:p>
            <a:pPr indent="-419100" lvl="0" marL="457200" rtl="0" algn="l">
              <a:spcBef>
                <a:spcPts val="0"/>
              </a:spcBef>
              <a:spcAft>
                <a:spcPts val="0"/>
              </a:spcAft>
              <a:buClr>
                <a:srgbClr val="00FFFF"/>
              </a:buClr>
              <a:buSzPts val="3000"/>
              <a:buFont typeface="Lato"/>
              <a:buChar char="●"/>
            </a:pPr>
            <a:r>
              <a:rPr lang="en" sz="3000">
                <a:solidFill>
                  <a:schemeClr val="lt1"/>
                </a:solidFill>
                <a:latin typeface="Lato"/>
                <a:ea typeface="Lato"/>
                <a:cs typeface="Lato"/>
                <a:sym typeface="Lato"/>
              </a:rPr>
              <a:t>Resumes list achievements, NOT responsibilities</a:t>
            </a:r>
            <a:endParaRPr sz="3000">
              <a:solidFill>
                <a:schemeClr val="lt1"/>
              </a:solidFill>
              <a:latin typeface="Lato"/>
              <a:ea typeface="Lato"/>
              <a:cs typeface="Lato"/>
              <a:sym typeface="Lato"/>
            </a:endParaRPr>
          </a:p>
          <a:p>
            <a:pPr indent="-419100" lvl="0" marL="457200" rtl="0" algn="l">
              <a:spcBef>
                <a:spcPts val="0"/>
              </a:spcBef>
              <a:spcAft>
                <a:spcPts val="0"/>
              </a:spcAft>
              <a:buClr>
                <a:srgbClr val="00FFFF"/>
              </a:buClr>
              <a:buSzPts val="3000"/>
              <a:buFont typeface="Lato"/>
              <a:buChar char="●"/>
            </a:pPr>
            <a:r>
              <a:rPr lang="en" sz="3000">
                <a:solidFill>
                  <a:schemeClr val="lt1"/>
                </a:solidFill>
                <a:latin typeface="Lato"/>
                <a:ea typeface="Lato"/>
                <a:cs typeface="Lato"/>
                <a:sym typeface="Lato"/>
              </a:rPr>
              <a:t>Great portfolios are focused</a:t>
            </a:r>
            <a:endParaRPr sz="3000">
              <a:solidFill>
                <a:schemeClr val="lt1"/>
              </a:solidFill>
              <a:latin typeface="Lato"/>
              <a:ea typeface="Lato"/>
              <a:cs typeface="Lato"/>
              <a:sym typeface="Lato"/>
            </a:endParaRPr>
          </a:p>
          <a:p>
            <a:pPr indent="-419100" lvl="0" marL="457200" rtl="0" algn="l">
              <a:spcBef>
                <a:spcPts val="0"/>
              </a:spcBef>
              <a:spcAft>
                <a:spcPts val="0"/>
              </a:spcAft>
              <a:buClr>
                <a:srgbClr val="00FFFF"/>
              </a:buClr>
              <a:buSzPts val="3000"/>
              <a:buFont typeface="Lato"/>
              <a:buChar char="●"/>
            </a:pPr>
            <a:r>
              <a:rPr lang="en" sz="3000">
                <a:solidFill>
                  <a:schemeClr val="lt1"/>
                </a:solidFill>
                <a:latin typeface="Lato"/>
                <a:ea typeface="Lato"/>
                <a:cs typeface="Lato"/>
                <a:sym typeface="Lato"/>
              </a:rPr>
              <a:t>Great candidates are always growing</a:t>
            </a:r>
            <a:endParaRPr sz="3000">
              <a:solidFill>
                <a:schemeClr val="lt1"/>
              </a:solidFill>
              <a:latin typeface="Lato"/>
              <a:ea typeface="Lato"/>
              <a:cs typeface="Lato"/>
              <a:sym typeface="Lato"/>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111"/>
          <p:cNvSpPr/>
          <p:nvPr/>
        </p:nvSpPr>
        <p:spPr>
          <a:xfrm>
            <a:off x="-100" y="0"/>
            <a:ext cx="9144000" cy="5143500"/>
          </a:xfrm>
          <a:prstGeom prst="rect">
            <a:avLst/>
          </a:prstGeom>
          <a:solidFill>
            <a:srgbClr val="240025"/>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341" name="Google Shape;1341;p111"/>
          <p:cNvPicPr preferRelativeResize="0"/>
          <p:nvPr/>
        </p:nvPicPr>
        <p:blipFill rotWithShape="1">
          <a:blip r:embed="rId3">
            <a:alphaModFix/>
          </a:blip>
          <a:srcRect b="8478" l="15953" r="18584" t="7985"/>
          <a:stretch/>
        </p:blipFill>
        <p:spPr>
          <a:xfrm>
            <a:off x="2546575" y="98575"/>
            <a:ext cx="6549299" cy="4946351"/>
          </a:xfrm>
          <a:prstGeom prst="rect">
            <a:avLst/>
          </a:prstGeom>
          <a:noFill/>
          <a:ln>
            <a:noFill/>
          </a:ln>
        </p:spPr>
      </p:pic>
      <p:pic>
        <p:nvPicPr>
          <p:cNvPr id="1342" name="Google Shape;1342;p111"/>
          <p:cNvPicPr preferRelativeResize="0"/>
          <p:nvPr/>
        </p:nvPicPr>
        <p:blipFill>
          <a:blip r:embed="rId4">
            <a:alphaModFix/>
          </a:blip>
          <a:stretch>
            <a:fillRect/>
          </a:stretch>
        </p:blipFill>
        <p:spPr>
          <a:xfrm>
            <a:off x="0" y="396"/>
            <a:ext cx="9144000" cy="5142707"/>
          </a:xfrm>
          <a:prstGeom prst="rect">
            <a:avLst/>
          </a:prstGeom>
          <a:noFill/>
          <a:ln>
            <a:noFill/>
          </a:ln>
        </p:spPr>
      </p:pic>
      <p:pic>
        <p:nvPicPr>
          <p:cNvPr id="1343" name="Google Shape;1343;p111"/>
          <p:cNvPicPr preferRelativeResize="0"/>
          <p:nvPr/>
        </p:nvPicPr>
        <p:blipFill>
          <a:blip r:embed="rId5">
            <a:alphaModFix/>
          </a:blip>
          <a:stretch>
            <a:fillRect/>
          </a:stretch>
        </p:blipFill>
        <p:spPr>
          <a:xfrm>
            <a:off x="8209767" y="4209267"/>
            <a:ext cx="934225" cy="934225"/>
          </a:xfrm>
          <a:prstGeom prst="rect">
            <a:avLst/>
          </a:prstGeom>
          <a:noFill/>
          <a:ln>
            <a:noFill/>
          </a:ln>
        </p:spPr>
      </p:pic>
      <p:pic>
        <p:nvPicPr>
          <p:cNvPr id="1344" name="Google Shape;1344;p111"/>
          <p:cNvPicPr preferRelativeResize="0"/>
          <p:nvPr/>
        </p:nvPicPr>
        <p:blipFill rotWithShape="1">
          <a:blip r:embed="rId6">
            <a:alphaModFix/>
          </a:blip>
          <a:srcRect b="0" l="0" r="0" t="0"/>
          <a:stretch/>
        </p:blipFill>
        <p:spPr>
          <a:xfrm flipH="1">
            <a:off x="-642000" y="0"/>
            <a:ext cx="4252301" cy="5143501"/>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sp>
        <p:nvSpPr>
          <p:cNvPr id="1349" name="Google Shape;1349;p112"/>
          <p:cNvSpPr txBox="1"/>
          <p:nvPr/>
        </p:nvSpPr>
        <p:spPr>
          <a:xfrm>
            <a:off x="265725" y="178525"/>
            <a:ext cx="8596500" cy="485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4500">
                <a:solidFill>
                  <a:schemeClr val="lt1"/>
                </a:solidFill>
                <a:latin typeface="Lato"/>
                <a:ea typeface="Lato"/>
                <a:cs typeface="Lato"/>
                <a:sym typeface="Lato"/>
              </a:rPr>
              <a:t>Bonus Slides</a:t>
            </a:r>
            <a:endParaRPr b="1" sz="4500">
              <a:solidFill>
                <a:schemeClr val="lt1"/>
              </a:solidFill>
              <a:latin typeface="Lato"/>
              <a:ea typeface="Lato"/>
              <a:cs typeface="Lato"/>
              <a:sym typeface="Lato"/>
            </a:endParaRPr>
          </a:p>
        </p:txBody>
      </p:sp>
      <p:pic>
        <p:nvPicPr>
          <p:cNvPr id="1350" name="Google Shape;1350;p112"/>
          <p:cNvPicPr preferRelativeResize="0"/>
          <p:nvPr/>
        </p:nvPicPr>
        <p:blipFill rotWithShape="1">
          <a:blip r:embed="rId3">
            <a:alphaModFix/>
          </a:blip>
          <a:srcRect b="0" l="9" r="19" t="0"/>
          <a:stretch/>
        </p:blipFill>
        <p:spPr>
          <a:xfrm>
            <a:off x="0" y="396"/>
            <a:ext cx="9143998" cy="5142707"/>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4" name="Shape 1354"/>
        <p:cNvGrpSpPr/>
        <p:nvPr/>
      </p:nvGrpSpPr>
      <p:grpSpPr>
        <a:xfrm>
          <a:off x="0" y="0"/>
          <a:ext cx="0" cy="0"/>
          <a:chOff x="0" y="0"/>
          <a:chExt cx="0" cy="0"/>
        </a:xfrm>
      </p:grpSpPr>
      <p:pic>
        <p:nvPicPr>
          <p:cNvPr id="1355" name="Google Shape;1355;p113"/>
          <p:cNvPicPr preferRelativeResize="0"/>
          <p:nvPr/>
        </p:nvPicPr>
        <p:blipFill rotWithShape="1">
          <a:blip r:embed="rId3">
            <a:alphaModFix/>
          </a:blip>
          <a:srcRect b="0" l="9" r="19" t="0"/>
          <a:stretch/>
        </p:blipFill>
        <p:spPr>
          <a:xfrm>
            <a:off x="0" y="396"/>
            <a:ext cx="9143998" cy="5142707"/>
          </a:xfrm>
          <a:prstGeom prst="rect">
            <a:avLst/>
          </a:prstGeom>
          <a:noFill/>
          <a:ln>
            <a:noFill/>
          </a:ln>
        </p:spPr>
      </p:pic>
      <p:sp>
        <p:nvSpPr>
          <p:cNvPr id="1356" name="Google Shape;1356;p113"/>
          <p:cNvSpPr txBox="1"/>
          <p:nvPr/>
        </p:nvSpPr>
        <p:spPr>
          <a:xfrm>
            <a:off x="265725" y="178525"/>
            <a:ext cx="8580300" cy="101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chemeClr val="lt1"/>
                </a:solidFill>
                <a:latin typeface="Lato"/>
                <a:ea typeface="Lato"/>
                <a:cs typeface="Lato"/>
                <a:sym typeface="Lato"/>
              </a:rPr>
              <a:t>Bonus:</a:t>
            </a:r>
            <a:r>
              <a:rPr b="1" lang="en" sz="2600">
                <a:solidFill>
                  <a:schemeClr val="lt1"/>
                </a:solidFill>
                <a:latin typeface="Lato"/>
                <a:ea typeface="Lato"/>
                <a:cs typeface="Lato"/>
                <a:sym typeface="Lato"/>
              </a:rPr>
              <a:t> </a:t>
            </a:r>
            <a:r>
              <a:rPr b="1" lang="en" sz="4500">
                <a:solidFill>
                  <a:schemeClr val="lt1"/>
                </a:solidFill>
                <a:latin typeface="Lato"/>
                <a:ea typeface="Lato"/>
                <a:cs typeface="Lato"/>
                <a:sym typeface="Lato"/>
              </a:rPr>
              <a:t>How to surface side quests</a:t>
            </a:r>
            <a:endParaRPr b="1" sz="4500">
              <a:solidFill>
                <a:schemeClr val="lt1"/>
              </a:solidFill>
              <a:latin typeface="Lato"/>
              <a:ea typeface="Lato"/>
              <a:cs typeface="Lato"/>
              <a:sym typeface="Lato"/>
            </a:endParaRPr>
          </a:p>
        </p:txBody>
      </p:sp>
      <p:sp>
        <p:nvSpPr>
          <p:cNvPr id="1357" name="Google Shape;1357;p113"/>
          <p:cNvSpPr/>
          <p:nvPr/>
        </p:nvSpPr>
        <p:spPr>
          <a:xfrm>
            <a:off x="1840250" y="1331550"/>
            <a:ext cx="1585200" cy="2489700"/>
          </a:xfrm>
          <a:prstGeom prst="bracePair">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1358" name="Google Shape;1358;p113"/>
          <p:cNvSpPr/>
          <p:nvPr/>
        </p:nvSpPr>
        <p:spPr>
          <a:xfrm>
            <a:off x="1134900" y="3948125"/>
            <a:ext cx="2076600" cy="802200"/>
          </a:xfrm>
          <a:prstGeom prst="bracePair">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359" name="Google Shape;1359;p113"/>
          <p:cNvPicPr preferRelativeResize="0"/>
          <p:nvPr/>
        </p:nvPicPr>
        <p:blipFill>
          <a:blip r:embed="rId4">
            <a:alphaModFix/>
          </a:blip>
          <a:stretch>
            <a:fillRect/>
          </a:stretch>
        </p:blipFill>
        <p:spPr>
          <a:xfrm>
            <a:off x="455977" y="1038325"/>
            <a:ext cx="2280775" cy="3769249"/>
          </a:xfrm>
          <a:prstGeom prst="rect">
            <a:avLst/>
          </a:prstGeom>
          <a:noFill/>
          <a:ln>
            <a:noFill/>
          </a:ln>
        </p:spPr>
      </p:pic>
      <p:sp>
        <p:nvSpPr>
          <p:cNvPr id="1360" name="Google Shape;1360;p113"/>
          <p:cNvSpPr txBox="1"/>
          <p:nvPr/>
        </p:nvSpPr>
        <p:spPr>
          <a:xfrm>
            <a:off x="3425450" y="2206950"/>
            <a:ext cx="440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solidFill>
                  <a:schemeClr val="lt1"/>
                </a:solidFill>
                <a:latin typeface="Lato"/>
                <a:ea typeface="Lato"/>
                <a:cs typeface="Lato"/>
                <a:sym typeface="Lato"/>
              </a:rPr>
              <a:t>Main </a:t>
            </a:r>
            <a:r>
              <a:rPr b="1" lang="en" sz="3600">
                <a:solidFill>
                  <a:schemeClr val="lt1"/>
                </a:solidFill>
                <a:latin typeface="Lato"/>
                <a:ea typeface="Lato"/>
                <a:cs typeface="Lato"/>
                <a:sym typeface="Lato"/>
              </a:rPr>
              <a:t>quests</a:t>
            </a:r>
            <a:endParaRPr sz="500"/>
          </a:p>
        </p:txBody>
      </p:sp>
      <p:sp>
        <p:nvSpPr>
          <p:cNvPr id="1361" name="Google Shape;1361;p113"/>
          <p:cNvSpPr txBox="1"/>
          <p:nvPr/>
        </p:nvSpPr>
        <p:spPr>
          <a:xfrm>
            <a:off x="3274900" y="3962075"/>
            <a:ext cx="440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600">
                <a:solidFill>
                  <a:schemeClr val="lt1"/>
                </a:solidFill>
                <a:latin typeface="Lato"/>
                <a:ea typeface="Lato"/>
                <a:cs typeface="Lato"/>
                <a:sym typeface="Lato"/>
              </a:rPr>
              <a:t>Side </a:t>
            </a:r>
            <a:r>
              <a:rPr b="1" lang="en" sz="3600">
                <a:solidFill>
                  <a:schemeClr val="lt1"/>
                </a:solidFill>
                <a:latin typeface="Lato"/>
                <a:ea typeface="Lato"/>
                <a:cs typeface="Lato"/>
                <a:sym typeface="Lato"/>
              </a:rPr>
              <a:t>quests</a:t>
            </a:r>
            <a:endParaRPr sz="500"/>
          </a:p>
        </p:txBody>
      </p:sp>
      <p:pic>
        <p:nvPicPr>
          <p:cNvPr id="1362" name="Google Shape;1362;p113"/>
          <p:cNvPicPr preferRelativeResize="0"/>
          <p:nvPr/>
        </p:nvPicPr>
        <p:blipFill>
          <a:blip r:embed="rId5">
            <a:alphaModFix/>
          </a:blip>
          <a:stretch>
            <a:fillRect/>
          </a:stretch>
        </p:blipFill>
        <p:spPr>
          <a:xfrm>
            <a:off x="8209767" y="4209267"/>
            <a:ext cx="934225" cy="9342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